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62" r:id="rId9"/>
    <p:sldId id="284" r:id="rId10"/>
    <p:sldId id="267" r:id="rId11"/>
    <p:sldId id="287" r:id="rId12"/>
    <p:sldId id="288" r:id="rId13"/>
    <p:sldId id="289" r:id="rId14"/>
    <p:sldId id="290" r:id="rId15"/>
    <p:sldId id="272" r:id="rId16"/>
    <p:sldId id="295" r:id="rId17"/>
    <p:sldId id="298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77" d="100"/>
          <a:sy n="77" d="100"/>
        </p:scale>
        <p:origin x="3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респондентов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Да, в полной мере</c:v>
                </c:pt>
                <c:pt idx="1">
                  <c:v>Да, частично</c:v>
                </c:pt>
                <c:pt idx="2">
                  <c:v>Скорее нет, чем да</c:v>
                </c:pt>
                <c:pt idx="3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499</c:v>
                </c:pt>
                <c:pt idx="1">
                  <c:v>142</c:v>
                </c:pt>
                <c:pt idx="2">
                  <c:v>45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98-4B0F-B92B-E92B47BB09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респондентов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да,в полной мере</c:v>
                </c:pt>
                <c:pt idx="1">
                  <c:v>да, частично</c:v>
                </c:pt>
                <c:pt idx="2">
                  <c:v>Скорее нет, чем да</c:v>
                </c:pt>
                <c:pt idx="3">
                  <c:v>Нет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523</c:v>
                </c:pt>
                <c:pt idx="1">
                  <c:v>164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4D-476D-8FF0-6958FDA42D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респондентов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да,в полной мере</c:v>
                </c:pt>
                <c:pt idx="1">
                  <c:v>да, частично</c:v>
                </c:pt>
                <c:pt idx="2">
                  <c:v>Скорее нет, чем да</c:v>
                </c:pt>
                <c:pt idx="3">
                  <c:v>Нет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269</c:v>
                </c:pt>
                <c:pt idx="1">
                  <c:v>315</c:v>
                </c:pt>
                <c:pt idx="2">
                  <c:v>101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35-47A8-9FB6-A69C6A6C7E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респондентов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да,в полной мере</c:v>
                </c:pt>
                <c:pt idx="1">
                  <c:v>да, частично</c:v>
                </c:pt>
                <c:pt idx="2">
                  <c:v>Скорее нет, чем да</c:v>
                </c:pt>
                <c:pt idx="3">
                  <c:v>Нет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514</c:v>
                </c:pt>
                <c:pt idx="1">
                  <c:v>173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86-4F2D-B79B-BCD952F604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респондентов</c:v>
                </c:pt>
              </c:strCache>
            </c:strRef>
          </c:tx>
          <c:explosion val="1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да,в полной мере</c:v>
                </c:pt>
                <c:pt idx="1">
                  <c:v>да, частично</c:v>
                </c:pt>
                <c:pt idx="2">
                  <c:v>Скорее нет, чем да</c:v>
                </c:pt>
                <c:pt idx="3">
                  <c:v>Нет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521</c:v>
                </c:pt>
                <c:pt idx="1">
                  <c:v>135</c:v>
                </c:pt>
                <c:pt idx="2">
                  <c:v>31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D-4DD0-B396-73FD00FBE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предметно-игровая среда в группе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да, в полной мере</c:v>
                </c:pt>
                <c:pt idx="1">
                  <c:v>да, частично</c:v>
                </c:pt>
                <c:pt idx="2">
                  <c:v>скорее нет, чем да</c:v>
                </c:pt>
                <c:pt idx="3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">
                  <c:v>528</c:v>
                </c:pt>
                <c:pt idx="1">
                  <c:v>159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0D-40E5-A1D7-A727BE232F2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уровень благоустройства территории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да, в полной мере</c:v>
                </c:pt>
                <c:pt idx="1">
                  <c:v>да, частично</c:v>
                </c:pt>
                <c:pt idx="2">
                  <c:v>скорее нет, чем да</c:v>
                </c:pt>
                <c:pt idx="3">
                  <c:v>нет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">
                  <c:v>412</c:v>
                </c:pt>
                <c:pt idx="1">
                  <c:v>255</c:v>
                </c:pt>
                <c:pt idx="2">
                  <c:v>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F7-45AC-82F4-CFAD23058E7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режим работы детского сада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да, в полной мере</c:v>
                </c:pt>
                <c:pt idx="1">
                  <c:v>да, частично</c:v>
                </c:pt>
                <c:pt idx="2">
                  <c:v>скорее нет, чем да</c:v>
                </c:pt>
                <c:pt idx="3">
                  <c:v>нет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 formatCode="0">
                  <c:v>615</c:v>
                </c:pt>
                <c:pt idx="1">
                  <c:v>57</c:v>
                </c:pt>
                <c:pt idx="2">
                  <c:v>11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F7-45AC-82F4-CFAD23058E7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спектр дополнительных образовательных услуг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да, в полной мере</c:v>
                </c:pt>
                <c:pt idx="1">
                  <c:v>да, частично</c:v>
                </c:pt>
                <c:pt idx="2">
                  <c:v>скорее нет, чем да</c:v>
                </c:pt>
                <c:pt idx="3">
                  <c:v>нет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338</c:v>
                </c:pt>
                <c:pt idx="1">
                  <c:v>279</c:v>
                </c:pt>
                <c:pt idx="2">
                  <c:v>63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F7-45AC-82F4-CFAD23058E7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уровень проводимых мероприятий, демонстрирующих достижения ребенка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да, в полной мере</c:v>
                </c:pt>
                <c:pt idx="1">
                  <c:v>да, частично</c:v>
                </c:pt>
                <c:pt idx="2">
                  <c:v>скорее нет, чем да</c:v>
                </c:pt>
                <c:pt idx="3">
                  <c:v>нет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526</c:v>
                </c:pt>
                <c:pt idx="1">
                  <c:v>161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F7-45AC-82F4-CFAD23058E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1879296"/>
        <c:axId val="131880832"/>
        <c:axId val="0"/>
      </c:bar3DChart>
      <c:catAx>
        <c:axId val="131879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1880832"/>
        <c:crosses val="autoZero"/>
        <c:auto val="1"/>
        <c:lblAlgn val="ctr"/>
        <c:lblOffset val="100"/>
        <c:noMultiLvlLbl val="0"/>
      </c:catAx>
      <c:valAx>
        <c:axId val="13188083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187929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уровнем развития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да, в полной мере</c:v>
                </c:pt>
                <c:pt idx="1">
                  <c:v>да, частично</c:v>
                </c:pt>
                <c:pt idx="2">
                  <c:v>скорее нет, чем да</c:v>
                </c:pt>
                <c:pt idx="3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">
                  <c:v>590</c:v>
                </c:pt>
                <c:pt idx="1">
                  <c:v>97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0D-40E5-A1D7-A727BE232F2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уровнем воспитанности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да, в полной мере</c:v>
                </c:pt>
                <c:pt idx="1">
                  <c:v>да, частично</c:v>
                </c:pt>
                <c:pt idx="2">
                  <c:v>скорее нет, чем да</c:v>
                </c:pt>
                <c:pt idx="3">
                  <c:v>нет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">
                  <c:v>599</c:v>
                </c:pt>
                <c:pt idx="1">
                  <c:v>87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6A-48EE-ACB4-87809BA19CC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уровнем социализации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да, в полной мере</c:v>
                </c:pt>
                <c:pt idx="1">
                  <c:v>да, частично</c:v>
                </c:pt>
                <c:pt idx="2">
                  <c:v>скорее нет, чем да</c:v>
                </c:pt>
                <c:pt idx="3">
                  <c:v>нет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 formatCode="0">
                  <c:v>574</c:v>
                </c:pt>
                <c:pt idx="1">
                  <c:v>113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6A-48EE-ACB4-87809BA19C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31913600"/>
        <c:axId val="131915136"/>
        <c:axId val="0"/>
      </c:bar3DChart>
      <c:catAx>
        <c:axId val="131913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1915136"/>
        <c:crosses val="autoZero"/>
        <c:auto val="1"/>
        <c:lblAlgn val="ctr"/>
        <c:lblOffset val="100"/>
        <c:noMultiLvlLbl val="0"/>
      </c:catAx>
      <c:valAx>
        <c:axId val="131915136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19136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профилактических и лечебно-оздоровительных мероприятий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выше среднего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">
                  <c:v>291</c:v>
                </c:pt>
                <c:pt idx="1">
                  <c:v>310</c:v>
                </c:pt>
                <c:pt idx="2">
                  <c:v>86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0D-40E5-A1D7-A727BE232F2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лечебно-коррекционной работы педагогов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выше среднего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">
                  <c:v>110</c:v>
                </c:pt>
                <c:pt idx="1">
                  <c:v>351</c:v>
                </c:pt>
                <c:pt idx="2">
                  <c:v>219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AD-48D8-8F85-2BF98044F01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консультирования родителей по вопросам сохранения и укрепления здоровья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выше среднего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 formatCode="0">
                  <c:v>485</c:v>
                </c:pt>
                <c:pt idx="1">
                  <c:v>151</c:v>
                </c:pt>
                <c:pt idx="2">
                  <c:v>49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AD-48D8-8F85-2BF98044F01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психолого-педагогического консультирования и иной помощи по вопросам воспитания ребенка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выше среднего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 formatCode="0">
                  <c:v>343</c:v>
                </c:pt>
                <c:pt idx="1">
                  <c:v>264</c:v>
                </c:pt>
                <c:pt idx="2">
                  <c:v>78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AD-48D8-8F85-2BF98044F0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132182784"/>
        <c:axId val="132184320"/>
        <c:axId val="0"/>
      </c:bar3DChart>
      <c:catAx>
        <c:axId val="132182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2184320"/>
        <c:crosses val="autoZero"/>
        <c:auto val="1"/>
        <c:lblAlgn val="ctr"/>
        <c:lblOffset val="100"/>
        <c:noMultiLvlLbl val="0"/>
      </c:catAx>
      <c:valAx>
        <c:axId val="13218432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21827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респондентов</c:v>
                </c:pt>
              </c:strCache>
            </c:strRef>
          </c:tx>
          <c:dLbls>
            <c:dLbl>
              <c:idx val="0"/>
              <c:layout>
                <c:manualLayout>
                  <c:x val="-0.16142274210586771"/>
                  <c:y val="-0.201836979127075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0D-40E5-A1D7-A727BE232F21}"/>
                </c:ext>
              </c:extLst>
            </c:dLbl>
            <c:dLbl>
              <c:idx val="1"/>
              <c:layout>
                <c:manualLayout>
                  <c:x val="8.8394839368130473E-2"/>
                  <c:y val="2.5423588412203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CA-46D7-A16B-20AEEA42127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да, в полной мере</c:v>
                </c:pt>
                <c:pt idx="1">
                  <c:v>да, частично</c:v>
                </c:pt>
                <c:pt idx="2">
                  <c:v>скорее нет, чем да</c:v>
                </c:pt>
                <c:pt idx="3">
                  <c:v>не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">
                  <c:v>521</c:v>
                </c:pt>
                <c:pt idx="1">
                  <c:v>166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0D-40E5-A1D7-A727BE232F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респондентов</c:v>
                </c:pt>
              </c:strCache>
            </c:strRef>
          </c:tx>
          <c:dLbls>
            <c:dLbl>
              <c:idx val="0"/>
              <c:layout>
                <c:manualLayout>
                  <c:x val="-9.5657921247921607E-2"/>
                  <c:y val="-0.25443834700627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0D-40E5-A1D7-A727BE232F21}"/>
                </c:ext>
              </c:extLst>
            </c:dLbl>
            <c:dLbl>
              <c:idx val="1"/>
              <c:layout>
                <c:manualLayout>
                  <c:x val="9.2878804426626799E-2"/>
                  <c:y val="4.7082975185992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E5-471B-97B1-72CED483FA8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да, в полной мере</c:v>
                </c:pt>
                <c:pt idx="1">
                  <c:v>да, частично</c:v>
                </c:pt>
                <c:pt idx="2">
                  <c:v>скорее нет, чем да</c:v>
                </c:pt>
                <c:pt idx="3">
                  <c:v>не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">
                  <c:v>116</c:v>
                </c:pt>
                <c:pt idx="1">
                  <c:v>30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0D-40E5-A1D7-A727BE232F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респондентов</c:v>
                </c:pt>
              </c:strCache>
            </c:strRef>
          </c:tx>
          <c:dLbls>
            <c:dLbl>
              <c:idx val="0"/>
              <c:layout>
                <c:manualLayout>
                  <c:x val="-9.8647231286919157E-2"/>
                  <c:y val="1.4756888610817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0D-40E5-A1D7-A727BE232F21}"/>
                </c:ext>
              </c:extLst>
            </c:dLbl>
            <c:dLbl>
              <c:idx val="1"/>
              <c:layout>
                <c:manualLayout>
                  <c:x val="0.10035207952412067"/>
                  <c:y val="-0.104532732230531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E8-49D7-93DC-C43E247C56C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отлично</c:v>
                </c:pt>
                <c:pt idx="1">
                  <c:v>хорошо</c:v>
                </c:pt>
                <c:pt idx="2">
                  <c:v>удовлетворительно</c:v>
                </c:pt>
                <c:pt idx="3">
                  <c:v>неудовлетворительно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">
                  <c:v>302</c:v>
                </c:pt>
                <c:pt idx="1">
                  <c:v>332</c:v>
                </c:pt>
                <c:pt idx="2">
                  <c:v>53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0D-40E5-A1D7-A727BE232F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респондентов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Удовтетворяет в полной мере</c:v>
                </c:pt>
                <c:pt idx="1">
                  <c:v>Удовлетворяет частично</c:v>
                </c:pt>
                <c:pt idx="2">
                  <c:v>Скорее нет, чем да</c:v>
                </c:pt>
                <c:pt idx="3">
                  <c:v>Нет </c:v>
                </c:pt>
                <c:pt idx="4">
                  <c:v>Нет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483</c:v>
                </c:pt>
                <c:pt idx="1">
                  <c:v>149</c:v>
                </c:pt>
                <c:pt idx="2">
                  <c:v>47</c:v>
                </c:pt>
                <c:pt idx="3">
                  <c:v>0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1B-44BD-B479-B413C18A3A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респондентов</c:v>
                </c:pt>
              </c:strCache>
            </c:strRef>
          </c:tx>
          <c:dLbls>
            <c:dLbl>
              <c:idx val="0"/>
              <c:layout>
                <c:manualLayout>
                  <c:x val="-7.622740599443753E-2"/>
                  <c:y val="-9.99669627351346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0D-40E5-A1D7-A727BE232F21}"/>
                </c:ext>
              </c:extLst>
            </c:dLbl>
            <c:dLbl>
              <c:idx val="1"/>
              <c:layout>
                <c:manualLayout>
                  <c:x val="7.1953634153643919E-2"/>
                  <c:y val="-0.163322496330817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FF-46B1-9D96-B4B0811072D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расширение спектра кружков</c:v>
                </c:pt>
                <c:pt idx="1">
                  <c:v>помощь логопеда</c:v>
                </c:pt>
                <c:pt idx="2">
                  <c:v>помощь психолога</c:v>
                </c:pt>
                <c:pt idx="3">
                  <c:v>все устраивает</c:v>
                </c:pt>
                <c:pt idx="4">
                  <c:v>затрудняюсь в ответе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">
                  <c:v>379</c:v>
                </c:pt>
                <c:pt idx="1">
                  <c:v>175</c:v>
                </c:pt>
                <c:pt idx="2">
                  <c:v>74</c:v>
                </c:pt>
                <c:pt idx="3">
                  <c:v>48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0D-40E5-A1D7-A727BE232F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респондентов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30515253484076E-2"/>
                  <c:y val="-2.8561884936761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0D-40E5-A1D7-A727BE232F21}"/>
                </c:ext>
              </c:extLst>
            </c:dLbl>
            <c:dLbl>
              <c:idx val="1"/>
              <c:layout>
                <c:manualLayout>
                  <c:x val="1.5156743412690491E-2"/>
                  <c:y val="-3.9554571909164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F63-4640-9412-CB25BE06AFEA}"/>
                </c:ext>
              </c:extLst>
            </c:dLbl>
            <c:dLbl>
              <c:idx val="2"/>
              <c:layout>
                <c:manualLayout>
                  <c:x val="2.8398445370476783E-2"/>
                  <c:y val="-2.7847782994871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63-4640-9412-CB25BE06AFE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скорее да, чем нет</c:v>
                </c:pt>
                <c:pt idx="2">
                  <c:v>скорее нет, чем да</c:v>
                </c:pt>
                <c:pt idx="3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">
                  <c:v>392</c:v>
                </c:pt>
                <c:pt idx="1">
                  <c:v>237</c:v>
                </c:pt>
                <c:pt idx="2">
                  <c:v>58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0D-40E5-A1D7-A727BE232F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33814144"/>
        <c:axId val="133815680"/>
        <c:axId val="0"/>
      </c:bar3DChart>
      <c:catAx>
        <c:axId val="133814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3815680"/>
        <c:crosses val="autoZero"/>
        <c:auto val="1"/>
        <c:lblAlgn val="ctr"/>
        <c:lblOffset val="100"/>
        <c:noMultiLvlLbl val="0"/>
      </c:catAx>
      <c:valAx>
        <c:axId val="13381568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3381414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респондентов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30515253484076E-2"/>
                  <c:y val="-2.8561884936761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0D-40E5-A1D7-A727BE232F21}"/>
                </c:ext>
              </c:extLst>
            </c:dLbl>
            <c:dLbl>
              <c:idx val="1"/>
              <c:layout>
                <c:manualLayout>
                  <c:x val="1.5156743412690491E-2"/>
                  <c:y val="-3.9554571909164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12-4AA6-9723-86EFA291FAED}"/>
                </c:ext>
              </c:extLst>
            </c:dLbl>
            <c:dLbl>
              <c:idx val="2"/>
              <c:layout>
                <c:manualLayout>
                  <c:x val="2.8398445370476783E-2"/>
                  <c:y val="-2.7847782994871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12-4AA6-9723-86EFA291FAE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да, в полной мере</c:v>
                </c:pt>
                <c:pt idx="1">
                  <c:v>да, частично</c:v>
                </c:pt>
                <c:pt idx="2">
                  <c:v>скорее нет, чем да</c:v>
                </c:pt>
                <c:pt idx="3">
                  <c:v>нет</c:v>
                </c:pt>
                <c:pt idx="4">
                  <c:v>не обращалась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">
                  <c:v>384</c:v>
                </c:pt>
                <c:pt idx="1">
                  <c:v>265</c:v>
                </c:pt>
                <c:pt idx="2">
                  <c:v>24</c:v>
                </c:pt>
                <c:pt idx="3">
                  <c:v>0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0D-40E5-A1D7-A727BE232F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33490560"/>
        <c:axId val="133492096"/>
        <c:axId val="0"/>
      </c:bar3DChart>
      <c:catAx>
        <c:axId val="133490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3492096"/>
        <c:crosses val="autoZero"/>
        <c:auto val="1"/>
        <c:lblAlgn val="ctr"/>
        <c:lblOffset val="100"/>
        <c:noMultiLvlLbl val="0"/>
      </c:catAx>
      <c:valAx>
        <c:axId val="13349209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3349056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респондентов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30515253484076E-2"/>
                  <c:y val="-2.8561884936761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0D-40E5-A1D7-A727BE232F21}"/>
                </c:ext>
              </c:extLst>
            </c:dLbl>
            <c:dLbl>
              <c:idx val="1"/>
              <c:layout>
                <c:manualLayout>
                  <c:x val="1.5156743412690491E-2"/>
                  <c:y val="-3.9554571909164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6F-477E-A456-C06FCDB36F2B}"/>
                </c:ext>
              </c:extLst>
            </c:dLbl>
            <c:dLbl>
              <c:idx val="2"/>
              <c:layout>
                <c:manualLayout>
                  <c:x val="2.8398445370476783E-2"/>
                  <c:y val="-2.7847782994871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6F-477E-A456-C06FCDB36F2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да, частично</c:v>
                </c:pt>
                <c:pt idx="1">
                  <c:v>скорее да, чем нет</c:v>
                </c:pt>
                <c:pt idx="2">
                  <c:v>скорее нет, чем да</c:v>
                </c:pt>
                <c:pt idx="3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">
                  <c:v>517</c:v>
                </c:pt>
                <c:pt idx="1">
                  <c:v>167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0D-40E5-A1D7-A727BE232F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33670400"/>
        <c:axId val="133671936"/>
        <c:axId val="0"/>
      </c:bar3DChart>
      <c:catAx>
        <c:axId val="133670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3671936"/>
        <c:crosses val="autoZero"/>
        <c:auto val="1"/>
        <c:lblAlgn val="ctr"/>
        <c:lblOffset val="100"/>
        <c:noMultiLvlLbl val="0"/>
      </c:catAx>
      <c:valAx>
        <c:axId val="13367193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3367040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респондентов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Выше среднего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372</c:v>
                </c:pt>
                <c:pt idx="1">
                  <c:v>238</c:v>
                </c:pt>
                <c:pt idx="2">
                  <c:v>77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80-4050-A968-85B1495EEB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326080"/>
        <c:axId val="39327616"/>
      </c:barChart>
      <c:catAx>
        <c:axId val="39326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9327616"/>
        <c:crosses val="autoZero"/>
        <c:auto val="1"/>
        <c:lblAlgn val="ctr"/>
        <c:lblOffset val="100"/>
        <c:noMultiLvlLbl val="0"/>
      </c:catAx>
      <c:valAx>
        <c:axId val="39327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3260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респондентов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Выше среднего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330</c:v>
                </c:pt>
                <c:pt idx="1">
                  <c:v>58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C4-4090-B140-D6CD3B6AF0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377536"/>
        <c:axId val="39383424"/>
      </c:barChart>
      <c:catAx>
        <c:axId val="39377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9383424"/>
        <c:crosses val="autoZero"/>
        <c:auto val="1"/>
        <c:lblAlgn val="ctr"/>
        <c:lblOffset val="100"/>
        <c:noMultiLvlLbl val="0"/>
      </c:catAx>
      <c:valAx>
        <c:axId val="39383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37753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респондентов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Выше среднего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447</c:v>
                </c:pt>
                <c:pt idx="1">
                  <c:v>219</c:v>
                </c:pt>
                <c:pt idx="2">
                  <c:v>21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3D-48F1-B572-FD54B7B334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05376"/>
        <c:axId val="39606912"/>
      </c:barChart>
      <c:catAx>
        <c:axId val="39605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9606912"/>
        <c:crosses val="autoZero"/>
        <c:auto val="1"/>
        <c:lblAlgn val="ctr"/>
        <c:lblOffset val="100"/>
        <c:noMultiLvlLbl val="0"/>
      </c:catAx>
      <c:valAx>
        <c:axId val="39606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6053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респондентов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Выше среднего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311</c:v>
                </c:pt>
                <c:pt idx="1">
                  <c:v>268</c:v>
                </c:pt>
                <c:pt idx="2">
                  <c:v>101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F6-4E70-895C-BE57C062CB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000896"/>
        <c:axId val="40019072"/>
      </c:barChart>
      <c:catAx>
        <c:axId val="40000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0019072"/>
        <c:crosses val="autoZero"/>
        <c:auto val="1"/>
        <c:lblAlgn val="ctr"/>
        <c:lblOffset val="100"/>
        <c:noMultiLvlLbl val="0"/>
      </c:catAx>
      <c:valAx>
        <c:axId val="40019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00089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в полной мере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27305628941423E-2"/>
                  <c:y val="-2.7011929230085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A1-48AC-9D6C-B77A254DFE5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респондентов</c:v>
                </c:pt>
              </c:strCache>
            </c:strRef>
          </c:cat>
          <c:val>
            <c:numRef>
              <c:f>Лист1!$B$2</c:f>
              <c:numCache>
                <c:formatCode>0</c:formatCode>
                <c:ptCount val="1"/>
                <c:pt idx="0">
                  <c:v>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3A-4DFF-8BCC-20E45D777F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Да, частично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749999999999999E-2"/>
                  <c:y val="-1.874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A1-48AC-9D6C-B77A254DFE5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респондентов</c:v>
                </c:pt>
              </c:strCache>
            </c:strRef>
          </c:cat>
          <c:val>
            <c:numRef>
              <c:f>Лист1!$C$2</c:f>
              <c:numCache>
                <c:formatCode>0</c:formatCode>
                <c:ptCount val="1"/>
                <c:pt idx="0">
                  <c:v>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3A-4DFF-8BCC-20E45D777F6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нет, чем 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5416666666666666E-2"/>
                  <c:y val="-2.1875000000000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A1-48AC-9D6C-B77A254DFE5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респондентов</c:v>
                </c:pt>
              </c:strCache>
            </c:strRef>
          </c:cat>
          <c:val>
            <c:numRef>
              <c:f>Лист1!$D$2</c:f>
              <c:numCache>
                <c:formatCode>0</c:formatCode>
                <c:ptCount val="1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A3A-4DFF-8BCC-20E45D777F6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398445370476727E-2"/>
                  <c:y val="-3.7478474613931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A1-48AC-9D6C-B77A254DFE5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респондентов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A1-48AC-9D6C-B77A254DFE5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 знаю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925170272982851E-2"/>
                  <c:y val="-2.4250777691367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A1-48AC-9D6C-B77A254DFE5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респондентов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A1-48AC-9D6C-B77A254DFE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9957248"/>
        <c:axId val="39958784"/>
        <c:axId val="0"/>
      </c:bar3DChart>
      <c:catAx>
        <c:axId val="3995724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9958784"/>
        <c:crosses val="autoZero"/>
        <c:auto val="1"/>
        <c:lblAlgn val="ctr"/>
        <c:lblOffset val="100"/>
        <c:noMultiLvlLbl val="0"/>
      </c:catAx>
      <c:valAx>
        <c:axId val="39958784"/>
        <c:scaling>
          <c:orientation val="minMax"/>
        </c:scaling>
        <c:delete val="1"/>
        <c:axPos val="l"/>
        <c:majorGridlines/>
        <c:numFmt formatCode="0" sourceLinked="1"/>
        <c:majorTickMark val="out"/>
        <c:minorTickMark val="none"/>
        <c:tickLblPos val="nextTo"/>
        <c:crossAx val="399572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профессиональными качествами воспитателя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да, в полной мере</c:v>
                </c:pt>
                <c:pt idx="1">
                  <c:v>да, частично</c:v>
                </c:pt>
                <c:pt idx="2">
                  <c:v>скорее нет, чем да</c:v>
                </c:pt>
                <c:pt idx="3">
                  <c:v>нет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473</c:v>
                </c:pt>
                <c:pt idx="1">
                  <c:v>214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3A-4DFF-8BCC-20E45D777F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взаимоотношениями между педагоами и родителями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да, в полной мере</c:v>
                </c:pt>
                <c:pt idx="1">
                  <c:v>да, частично</c:v>
                </c:pt>
                <c:pt idx="2">
                  <c:v>скорее нет, чем да</c:v>
                </c:pt>
                <c:pt idx="3">
                  <c:v>нет</c:v>
                </c:pt>
              </c:strCache>
            </c:strRef>
          </c:cat>
          <c:val>
            <c:numRef>
              <c:f>Лист1!$C$2:$C$5</c:f>
              <c:numCache>
                <c:formatCode>0</c:formatCode>
                <c:ptCount val="4"/>
                <c:pt idx="0">
                  <c:v>478</c:v>
                </c:pt>
                <c:pt idx="1">
                  <c:v>209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3A-4DFF-8BCC-20E45D777F6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взаимоотношениями между администрацией и родителями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да, в полной мере</c:v>
                </c:pt>
                <c:pt idx="1">
                  <c:v>да, частично</c:v>
                </c:pt>
                <c:pt idx="2">
                  <c:v>скорее нет, чем да</c:v>
                </c:pt>
                <c:pt idx="3">
                  <c:v>нет</c:v>
                </c:pt>
              </c:strCache>
            </c:strRef>
          </c:cat>
          <c:val>
            <c:numRef>
              <c:f>Лист1!$D$2:$D$5</c:f>
              <c:numCache>
                <c:formatCode>0</c:formatCode>
                <c:ptCount val="4"/>
                <c:pt idx="0">
                  <c:v>518</c:v>
                </c:pt>
                <c:pt idx="1">
                  <c:v>167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A3A-4DFF-8BCC-20E45D777F6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0110720"/>
        <c:axId val="40120704"/>
      </c:barChart>
      <c:catAx>
        <c:axId val="4011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0120704"/>
        <c:crosses val="autoZero"/>
        <c:auto val="1"/>
        <c:lblAlgn val="ctr"/>
        <c:lblOffset val="100"/>
        <c:noMultiLvlLbl val="0"/>
      </c:catAx>
      <c:valAx>
        <c:axId val="40120704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40110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683532808972256"/>
          <c:y val="0.18541301437316757"/>
          <c:w val="0.33419674179328474"/>
          <c:h val="0.53674450484786063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51321174524152"/>
          <c:y val="3.1238289907524398E-2"/>
          <c:w val="0.54208603948910583"/>
          <c:h val="0.838228661975411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в полной мере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доля родителей</c:v>
                </c:pt>
              </c:strCache>
            </c:strRef>
          </c:cat>
          <c:val>
            <c:numRef>
              <c:f>Лист1!$B$2</c:f>
              <c:numCache>
                <c:formatCode>0</c:formatCode>
                <c:ptCount val="1"/>
                <c:pt idx="0">
                  <c:v>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02-4564-89A9-BEDCAFC4307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да, частично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доля родителей</c:v>
                </c:pt>
              </c:strCache>
            </c:strRef>
          </c:cat>
          <c:val>
            <c:numRef>
              <c:f>Лист1!$C$2</c:f>
              <c:numCache>
                <c:formatCode>0</c:formatCode>
                <c:ptCount val="1"/>
                <c:pt idx="0">
                  <c:v>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02-4564-89A9-BEDCAFC4307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нет, чем да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доля родителей</c:v>
                </c:pt>
              </c:strCache>
            </c:strRef>
          </c:cat>
          <c:val>
            <c:numRef>
              <c:f>Лист1!$D$2</c:f>
              <c:numCache>
                <c:formatCode>0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02-4564-89A9-BEDCAFC4307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доля родителей</c:v>
                </c:pt>
              </c:strCache>
            </c:strRef>
          </c:cat>
          <c:val>
            <c:numRef>
              <c:f>Лист1!$E$2</c:f>
              <c:numCache>
                <c:formatCode>0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33-49C1-AA82-3E9467D6B3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548928"/>
        <c:axId val="53550464"/>
      </c:barChart>
      <c:catAx>
        <c:axId val="5354892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3550464"/>
        <c:crosses val="autoZero"/>
        <c:auto val="1"/>
        <c:lblAlgn val="ctr"/>
        <c:lblOffset val="100"/>
        <c:noMultiLvlLbl val="0"/>
      </c:catAx>
      <c:valAx>
        <c:axId val="5355046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535489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4562" y="1772816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опроса  удовлетворенности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родителей </a:t>
            </a:r>
            <a:endParaRPr lang="ru-RU" sz="36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качеством оказания дошкольных образовательных услуг </a:t>
            </a:r>
            <a:endParaRPr lang="ru-RU" sz="36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Аромашевском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районе 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2017 году</a:t>
            </a:r>
            <a:endParaRPr lang="ru-RU" sz="36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080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876254"/>
              </p:ext>
            </p:extLst>
          </p:nvPr>
        </p:nvGraphicFramePr>
        <p:xfrm>
          <a:off x="467544" y="404665"/>
          <a:ext cx="8064896" cy="74104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064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Учитывает ли педагог в своей работе индивидуальные особенности Вашего ребенка?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20981633"/>
              </p:ext>
            </p:extLst>
          </p:nvPr>
        </p:nvGraphicFramePr>
        <p:xfrm>
          <a:off x="467544" y="1844824"/>
          <a:ext cx="799288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759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332656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Способствуют ли условия дошкольного учреждения </a:t>
            </a:r>
          </a:p>
          <a:p>
            <a:pPr algn="ctr"/>
            <a:r>
              <a:rPr lang="ru-RU" sz="24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развитию способностей ребенка:</a:t>
            </a:r>
          </a:p>
          <a:p>
            <a:pPr algn="ctr"/>
            <a:r>
              <a:rPr lang="ru-RU" sz="2400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интеллектуальных?</a:t>
            </a:r>
            <a:endParaRPr lang="ru-RU" sz="2400" b="1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7162086"/>
              </p:ext>
            </p:extLst>
          </p:nvPr>
        </p:nvGraphicFramePr>
        <p:xfrm>
          <a:off x="611560" y="1700808"/>
          <a:ext cx="76328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868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332656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Способствуют ли условия дошкольного учреждения </a:t>
            </a:r>
          </a:p>
          <a:p>
            <a:pPr algn="ctr"/>
            <a:r>
              <a:rPr lang="ru-RU" sz="24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развитию способностей ребенка:</a:t>
            </a:r>
          </a:p>
          <a:p>
            <a:pPr algn="ctr"/>
            <a:r>
              <a:rPr lang="ru-RU" sz="2400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музыкальных?</a:t>
            </a:r>
            <a:endParaRPr lang="ru-RU" sz="2400" b="1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23306369"/>
              </p:ext>
            </p:extLst>
          </p:nvPr>
        </p:nvGraphicFramePr>
        <p:xfrm>
          <a:off x="611560" y="1628800"/>
          <a:ext cx="76328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641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332656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Способствуют ли условия дошкольного учреждения </a:t>
            </a:r>
          </a:p>
          <a:p>
            <a:pPr algn="ctr"/>
            <a:r>
              <a:rPr lang="ru-RU" sz="24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развитию способностей ребенка:</a:t>
            </a:r>
          </a:p>
          <a:p>
            <a:pPr algn="ctr"/>
            <a:r>
              <a:rPr lang="ru-RU" sz="2400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художественно-</a:t>
            </a:r>
            <a:r>
              <a:rPr lang="ru-RU" sz="24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400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стетических?</a:t>
            </a:r>
            <a:endParaRPr lang="ru-RU" sz="2400" b="1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58365957"/>
              </p:ext>
            </p:extLst>
          </p:nvPr>
        </p:nvGraphicFramePr>
        <p:xfrm>
          <a:off x="611560" y="1532984"/>
          <a:ext cx="7632848" cy="4632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7347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332656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Способствуют ли условия дошкольного учреждения </a:t>
            </a:r>
          </a:p>
          <a:p>
            <a:pPr algn="ctr"/>
            <a:r>
              <a:rPr lang="ru-RU" sz="24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развитию способностей ребенка:</a:t>
            </a:r>
          </a:p>
          <a:p>
            <a:pPr algn="ctr"/>
            <a:r>
              <a:rPr lang="ru-RU" sz="2400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физических?</a:t>
            </a:r>
            <a:endParaRPr lang="ru-RU" sz="2400" b="1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43960999"/>
              </p:ext>
            </p:extLst>
          </p:nvPr>
        </p:nvGraphicFramePr>
        <p:xfrm>
          <a:off x="611560" y="1700808"/>
          <a:ext cx="763284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9744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975986"/>
              </p:ext>
            </p:extLst>
          </p:nvPr>
        </p:nvGraphicFramePr>
        <p:xfrm>
          <a:off x="251520" y="188640"/>
          <a:ext cx="8568952" cy="60007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Удовлетворяет</a:t>
                      </a:r>
                      <a:r>
                        <a:rPr lang="ru-RU" sz="2400" b="1" i="1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ли Вас: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56338588"/>
              </p:ext>
            </p:extLst>
          </p:nvPr>
        </p:nvGraphicFramePr>
        <p:xfrm>
          <a:off x="323528" y="1052736"/>
          <a:ext cx="849694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759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38793"/>
              </p:ext>
            </p:extLst>
          </p:nvPr>
        </p:nvGraphicFramePr>
        <p:xfrm>
          <a:off x="251520" y="188640"/>
          <a:ext cx="8568952" cy="74104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1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Оцените степень удовлетворенности результатами </a:t>
                      </a:r>
                    </a:p>
                    <a:p>
                      <a:pPr algn="ctr" fontAlgn="ctr"/>
                      <a:r>
                        <a:rPr lang="ru-RU" sz="2400" b="1" i="1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достижений Вашего ребенка: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0229227"/>
              </p:ext>
            </p:extLst>
          </p:nvPr>
        </p:nvGraphicFramePr>
        <p:xfrm>
          <a:off x="251520" y="1556792"/>
          <a:ext cx="84969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981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915053"/>
              </p:ext>
            </p:extLst>
          </p:nvPr>
        </p:nvGraphicFramePr>
        <p:xfrm>
          <a:off x="251520" y="188640"/>
          <a:ext cx="8568952" cy="60007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1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Оцените уровень организации: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22203309"/>
              </p:ext>
            </p:extLst>
          </p:nvPr>
        </p:nvGraphicFramePr>
        <p:xfrm>
          <a:off x="251520" y="1556792"/>
          <a:ext cx="849694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233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873266"/>
              </p:ext>
            </p:extLst>
          </p:nvPr>
        </p:nvGraphicFramePr>
        <p:xfrm>
          <a:off x="251520" y="188640"/>
          <a:ext cx="8568952" cy="74104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Считаете</a:t>
                      </a:r>
                      <a:r>
                        <a:rPr lang="ru-RU" sz="2400" b="1" i="1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ли Вы , что образовательный процесс ДУ способствует сохранению здоровья Вашего ребенка?</a:t>
                      </a:r>
                      <a:endParaRPr lang="ru-RU" sz="2400" b="1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62672485"/>
              </p:ext>
            </p:extLst>
          </p:nvPr>
        </p:nvGraphicFramePr>
        <p:xfrm>
          <a:off x="251520" y="1628800"/>
          <a:ext cx="849694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305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402346"/>
              </p:ext>
            </p:extLst>
          </p:nvPr>
        </p:nvGraphicFramePr>
        <p:xfrm>
          <a:off x="251520" y="188640"/>
          <a:ext cx="8568952" cy="60007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Считаете</a:t>
                      </a:r>
                      <a:r>
                        <a:rPr lang="ru-RU" sz="2400" b="1" i="1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ли Вы , что ребенок готов к школе?</a:t>
                      </a:r>
                      <a:endParaRPr lang="ru-RU" sz="2400" b="1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99629614"/>
              </p:ext>
            </p:extLst>
          </p:nvPr>
        </p:nvGraphicFramePr>
        <p:xfrm>
          <a:off x="251520" y="1628800"/>
          <a:ext cx="849694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884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332656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полной ли мере Вы информированы о работе дошкольной организации</a:t>
            </a: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11267035"/>
              </p:ext>
            </p:extLst>
          </p:nvPr>
        </p:nvGraphicFramePr>
        <p:xfrm>
          <a:off x="755576" y="1340768"/>
          <a:ext cx="740891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3424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558910"/>
              </p:ext>
            </p:extLst>
          </p:nvPr>
        </p:nvGraphicFramePr>
        <p:xfrm>
          <a:off x="251520" y="188640"/>
          <a:ext cx="8568952" cy="74104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бы Вы</a:t>
                      </a:r>
                      <a:r>
                        <a:rPr lang="ru-RU" sz="2400" b="1" i="1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оценили в целом качество </a:t>
                      </a:r>
                    </a:p>
                    <a:p>
                      <a:pPr algn="ctr" fontAlgn="ctr"/>
                      <a:r>
                        <a:rPr lang="ru-RU" sz="2400" b="1" i="1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предоставляемых образовательных услуг?</a:t>
                      </a:r>
                      <a:endParaRPr lang="ru-RU" sz="2400" b="1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99464326"/>
              </p:ext>
            </p:extLst>
          </p:nvPr>
        </p:nvGraphicFramePr>
        <p:xfrm>
          <a:off x="251520" y="1628800"/>
          <a:ext cx="849694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2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703354"/>
              </p:ext>
            </p:extLst>
          </p:nvPr>
        </p:nvGraphicFramePr>
        <p:xfrm>
          <a:off x="251520" y="188640"/>
          <a:ext cx="8568952" cy="74104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Какие, по Вашему мнению, еще дополнительные</a:t>
                      </a:r>
                    </a:p>
                    <a:p>
                      <a:pPr algn="ctr" fontAlgn="ctr"/>
                      <a:r>
                        <a:rPr lang="ru-RU" sz="2400" b="1" i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образовательные  услуги нужны для Вашего</a:t>
                      </a:r>
                      <a:r>
                        <a:rPr lang="ru-RU" sz="2400" b="1" i="1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ребенка?</a:t>
                      </a:r>
                      <a:endParaRPr lang="ru-RU" sz="2400" b="1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99852528"/>
              </p:ext>
            </p:extLst>
          </p:nvPr>
        </p:nvGraphicFramePr>
        <p:xfrm>
          <a:off x="251520" y="1628800"/>
          <a:ext cx="849694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631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771263"/>
              </p:ext>
            </p:extLst>
          </p:nvPr>
        </p:nvGraphicFramePr>
        <p:xfrm>
          <a:off x="251520" y="188640"/>
          <a:ext cx="8568952" cy="110680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Предоставляется ли возможность родителям участвовать в управлении ДУ, вносить предложения  </a:t>
                      </a:r>
                    </a:p>
                    <a:p>
                      <a:pPr algn="ctr" fontAlgn="ctr"/>
                      <a:r>
                        <a:rPr lang="ru-RU" sz="2400" b="1" i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улучшению работы?</a:t>
                      </a:r>
                      <a:endParaRPr lang="ru-RU" sz="2400" b="1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56925312"/>
              </p:ext>
            </p:extLst>
          </p:nvPr>
        </p:nvGraphicFramePr>
        <p:xfrm>
          <a:off x="251520" y="1628800"/>
          <a:ext cx="849694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881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45578"/>
              </p:ext>
            </p:extLst>
          </p:nvPr>
        </p:nvGraphicFramePr>
        <p:xfrm>
          <a:off x="251520" y="188640"/>
          <a:ext cx="8568952" cy="110680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Определите, насколько оперативно рассматриваются администрацией, педагогами и учитываются при дальнейшей работе предложения родителей</a:t>
                      </a:r>
                      <a:endParaRPr lang="ru-RU" sz="2400" b="1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31908609"/>
              </p:ext>
            </p:extLst>
          </p:nvPr>
        </p:nvGraphicFramePr>
        <p:xfrm>
          <a:off x="251520" y="1628800"/>
          <a:ext cx="849694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987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215392"/>
              </p:ext>
            </p:extLst>
          </p:nvPr>
        </p:nvGraphicFramePr>
        <p:xfrm>
          <a:off x="251520" y="188640"/>
          <a:ext cx="8568952" cy="74104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Если бы Вам  </a:t>
                      </a:r>
                      <a:r>
                        <a:rPr lang="ru-RU" sz="2400" b="1" i="1" u="none" strike="noStrike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предоставилась</a:t>
                      </a:r>
                      <a:r>
                        <a:rPr lang="ru-RU" sz="2400" b="1" i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возможность выбора, выбрали бы Вы ДОУ,</a:t>
                      </a:r>
                      <a:r>
                        <a:rPr lang="ru-RU" sz="2400" b="1" i="1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которое посещает Ваш ребенок еще раз?</a:t>
                      </a:r>
                      <a:endParaRPr lang="ru-RU" sz="2400" b="1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51596524"/>
              </p:ext>
            </p:extLst>
          </p:nvPr>
        </p:nvGraphicFramePr>
        <p:xfrm>
          <a:off x="251520" y="1628800"/>
          <a:ext cx="849694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8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9471" y="335846"/>
            <a:ext cx="878497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rgbClr val="B4DCFA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Анализ ответов потребителей о степени их удовлетворенности образовательной услугой позволил установить, что: </a:t>
            </a:r>
            <a:endParaRPr lang="ru-RU" sz="2200" dirty="0" smtClean="0">
              <a:solidFill>
                <a:srgbClr val="B4DCFA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Все образовательные учреждения, реализующие программы дошкольного образования, являются востребованными для населения.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Уровень удовлетворенности услугой составляет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94,5%,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что соответствует оптимальному уровню.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Потребители услуги в большей степени удовлетворены: 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  предметно-игровой средой созданной в группах; уровнем развития и социализации детей; подготовкой детей к школе; организацией питания в группах полного дня; 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рофессиональными качествами педагогических работников,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организацией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взаимодействием с родителями.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меньшей степени потребители остаются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удовлетворены:</a:t>
            </a:r>
          </a:p>
          <a:p>
            <a:r>
              <a:rPr lang="ru-RU" sz="20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уровнем медицинского обслуживания, лечебно-коррекционной работы педагогов, психолого-педагогического консультирования и иной помощи по вопросам воспитания, профилактических и лечебно-оздоровительных мероприятий, проводимых в ДОУ, спектром предоставляемых кружков, уровнем благоустройства территории.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77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332656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Какова доступность и полнота информации, </a:t>
            </a:r>
          </a:p>
          <a:p>
            <a:pPr algn="ctr"/>
            <a:r>
              <a:rPr lang="ru-RU" sz="28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размещенной на официальном сайте ОО?</a:t>
            </a:r>
            <a:endParaRPr lang="ru-RU" sz="2800" b="1" i="1" dirty="0">
              <a:solidFill>
                <a:prstClr val="black">
                  <a:lumMod val="95000"/>
                  <a:lumOff val="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74498940"/>
              </p:ext>
            </p:extLst>
          </p:nvPr>
        </p:nvGraphicFramePr>
        <p:xfrm>
          <a:off x="611560" y="1268760"/>
          <a:ext cx="763284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1947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332656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Каков на Ваш взгляд в дошкольной организации уровень:</a:t>
            </a:r>
          </a:p>
          <a:p>
            <a:pPr algn="ctr"/>
            <a:r>
              <a:rPr lang="ru-RU" sz="2400" b="1" i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облюдение безопасности пребывания детей?</a:t>
            </a:r>
            <a:endParaRPr lang="ru-RU" sz="2400" b="1" i="1" dirty="0">
              <a:solidFill>
                <a:prstClr val="black">
                  <a:lumMod val="95000"/>
                  <a:lumOff val="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10438298"/>
              </p:ext>
            </p:extLst>
          </p:nvPr>
        </p:nvGraphicFramePr>
        <p:xfrm>
          <a:off x="1259632" y="1412776"/>
          <a:ext cx="698477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6764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332656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Каков на Ваш взгляд в дошкольной организации уровень:</a:t>
            </a:r>
          </a:p>
          <a:p>
            <a:pPr algn="ctr"/>
            <a:r>
              <a:rPr lang="ru-RU" sz="2400" b="1" i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рганизации и качества питания детей?</a:t>
            </a:r>
            <a:endParaRPr lang="ru-RU" sz="2400" b="1" i="1" dirty="0">
              <a:solidFill>
                <a:prstClr val="black">
                  <a:lumMod val="95000"/>
                  <a:lumOff val="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59037533"/>
              </p:ext>
            </p:extLst>
          </p:nvPr>
        </p:nvGraphicFramePr>
        <p:xfrm>
          <a:off x="1259632" y="1484784"/>
          <a:ext cx="698477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9124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332656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Каков на Ваш взгляд в дошкольной организации уровень:</a:t>
            </a:r>
          </a:p>
          <a:p>
            <a:pPr algn="ctr"/>
            <a:r>
              <a:rPr lang="ru-RU" sz="2400" b="1" i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анитарно-гигиенических условий  </a:t>
            </a:r>
          </a:p>
          <a:p>
            <a:pPr algn="ctr"/>
            <a:r>
              <a:rPr lang="ru-RU" sz="24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(освещение, тепло, чистота)?</a:t>
            </a:r>
            <a:endParaRPr lang="ru-RU" sz="2400" b="1" i="1" dirty="0">
              <a:solidFill>
                <a:prstClr val="black">
                  <a:lumMod val="95000"/>
                  <a:lumOff val="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80875216"/>
              </p:ext>
            </p:extLst>
          </p:nvPr>
        </p:nvGraphicFramePr>
        <p:xfrm>
          <a:off x="1259632" y="1628800"/>
          <a:ext cx="698477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3886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332656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Каков на Ваш взгляд в дошкольной организации уровень:</a:t>
            </a:r>
          </a:p>
          <a:p>
            <a:pPr algn="ctr"/>
            <a:r>
              <a:rPr lang="ru-RU" sz="2400" b="1" i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едицинского обслуживания?</a:t>
            </a:r>
            <a:endParaRPr lang="ru-RU" sz="2400" b="1" i="1" dirty="0">
              <a:solidFill>
                <a:prstClr val="black">
                  <a:lumMod val="95000"/>
                  <a:lumOff val="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84659518"/>
              </p:ext>
            </p:extLst>
          </p:nvPr>
        </p:nvGraphicFramePr>
        <p:xfrm>
          <a:off x="1259632" y="1412776"/>
          <a:ext cx="698477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8615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827092"/>
              </p:ext>
            </p:extLst>
          </p:nvPr>
        </p:nvGraphicFramePr>
        <p:xfrm>
          <a:off x="611560" y="116632"/>
          <a:ext cx="7776864" cy="741045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7776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Созданы</a:t>
                      </a:r>
                      <a:r>
                        <a:rPr lang="ru-RU" sz="2400" b="0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 ли в образовательной организации условия для детей-инвалидов, детей с ОВЗ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56072458"/>
              </p:ext>
            </p:extLst>
          </p:nvPr>
        </p:nvGraphicFramePr>
        <p:xfrm>
          <a:off x="323528" y="908720"/>
          <a:ext cx="849694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7595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786200"/>
              </p:ext>
            </p:extLst>
          </p:nvPr>
        </p:nvGraphicFramePr>
        <p:xfrm>
          <a:off x="611560" y="116632"/>
          <a:ext cx="7776864" cy="600075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7776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Удовлетворены</a:t>
                      </a:r>
                      <a:r>
                        <a:rPr lang="ru-RU" sz="2400" b="0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 ли Вы: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45335772"/>
              </p:ext>
            </p:extLst>
          </p:nvPr>
        </p:nvGraphicFramePr>
        <p:xfrm>
          <a:off x="395536" y="1124744"/>
          <a:ext cx="849694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35391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472</TotalTime>
  <Words>412</Words>
  <Application>Microsoft Office PowerPoint</Application>
  <PresentationFormat>Экран (4:3)</PresentationFormat>
  <Paragraphs>56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Georgia</vt:lpstr>
      <vt:lpstr>Times New Roman</vt:lpstr>
      <vt:lpstr>Trebuchet MS</vt:lpstr>
      <vt:lpstr>Wingdings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48</cp:revision>
  <dcterms:modified xsi:type="dcterms:W3CDTF">2017-04-19T08:03:41Z</dcterms:modified>
</cp:coreProperties>
</file>