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0" r:id="rId2"/>
    <p:sldId id="294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320" r:id="rId12"/>
    <p:sldId id="321" r:id="rId13"/>
    <p:sldId id="322" r:id="rId14"/>
    <p:sldId id="327" r:id="rId15"/>
    <p:sldId id="328" r:id="rId16"/>
    <p:sldId id="329" r:id="rId17"/>
    <p:sldId id="332" r:id="rId18"/>
    <p:sldId id="333" r:id="rId19"/>
    <p:sldId id="334" r:id="rId20"/>
    <p:sldId id="335" r:id="rId21"/>
    <p:sldId id="336" r:id="rId22"/>
    <p:sldId id="33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82079" autoAdjust="0"/>
  </p:normalViewPr>
  <p:slideViewPr>
    <p:cSldViewPr>
      <p:cViewPr>
        <p:scale>
          <a:sx n="63" d="100"/>
          <a:sy n="63" d="100"/>
        </p:scale>
        <p:origin x="-159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50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BCED4-ADA7-4CAB-91FF-6B1BBBF5A15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7F3ACD-041F-4DD2-81C1-7AAA8DDD8B0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100 % школ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3AD98-E4CA-49CE-A1E1-481E34C5049F}" type="parTrans" cxnId="{EA093E65-27E0-4478-94C8-88E99F3C8C87}">
      <dgm:prSet/>
      <dgm:spPr/>
      <dgm:t>
        <a:bodyPr/>
        <a:lstStyle/>
        <a:p>
          <a:endParaRPr lang="ru-RU"/>
        </a:p>
      </dgm:t>
    </dgm:pt>
    <dgm:pt modelId="{BAE31EE8-2184-4257-8780-067BC4ED757E}" type="sibTrans" cxnId="{EA093E65-27E0-4478-94C8-88E99F3C8C87}">
      <dgm:prSet/>
      <dgm:spPr/>
      <dgm:t>
        <a:bodyPr/>
        <a:lstStyle/>
        <a:p>
          <a:endParaRPr lang="ru-RU"/>
        </a:p>
      </dgm:t>
    </dgm:pt>
    <dgm:pt modelId="{1AABE3F5-91CF-4EC6-A75E-50124C827D7B}">
      <dgm:prSet phldrT="[Текст]" custT="1"/>
      <dgm:spPr/>
      <dgm:t>
        <a:bodyPr/>
        <a:lstStyle/>
        <a:p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2022 - 43 % 2023 - 44 % 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36F6C9-8FB6-450A-9194-B24111A0CAEA}" type="parTrans" cxnId="{F00CB9B9-962A-4F20-AE59-422D1256D4BD}">
      <dgm:prSet/>
      <dgm:spPr/>
      <dgm:t>
        <a:bodyPr/>
        <a:lstStyle/>
        <a:p>
          <a:endParaRPr lang="ru-RU"/>
        </a:p>
      </dgm:t>
    </dgm:pt>
    <dgm:pt modelId="{BE1EA516-0AC1-4668-A47F-5AC88417FE47}" type="sibTrans" cxnId="{F00CB9B9-962A-4F20-AE59-422D1256D4BD}">
      <dgm:prSet/>
      <dgm:spPr/>
      <dgm:t>
        <a:bodyPr/>
        <a:lstStyle/>
        <a:p>
          <a:endParaRPr lang="ru-RU"/>
        </a:p>
      </dgm:t>
    </dgm:pt>
    <dgm:pt modelId="{38D1106D-FA39-465B-BB04-861D60368ED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2022 - 49 %</a:t>
          </a:r>
        </a:p>
        <a:p>
          <a:pPr>
            <a:spcAft>
              <a:spcPts val="0"/>
            </a:spcAft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2023 - 50 %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0E1E2-E7D0-4851-AF73-5500DEED25AE}" type="parTrans" cxnId="{787885C2-733B-4620-BBD9-9418F1466D75}">
      <dgm:prSet/>
      <dgm:spPr/>
      <dgm:t>
        <a:bodyPr/>
        <a:lstStyle/>
        <a:p>
          <a:endParaRPr lang="ru-RU"/>
        </a:p>
      </dgm:t>
    </dgm:pt>
    <dgm:pt modelId="{66B3E58D-9244-4A6B-ABF0-87EA2A253F6D}" type="sibTrans" cxnId="{787885C2-733B-4620-BBD9-9418F1466D75}">
      <dgm:prSet/>
      <dgm:spPr/>
      <dgm:t>
        <a:bodyPr/>
        <a:lstStyle/>
        <a:p>
          <a:endParaRPr lang="ru-RU"/>
        </a:p>
      </dgm:t>
    </dgm:pt>
    <dgm:pt modelId="{140C159B-4423-4E0B-BFFA-80018AF6749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детей и родителей являются активными участниками школьных детско-родительских проектов: «Родительский патруль», «Активные выходные», «Осенние фантазии», «Талисман года», «Семейная гостиная», «Папа, мама, я – спортивная семья» и др.</a:t>
          </a:r>
          <a:endParaRPr lang="ru-RU" sz="2000" dirty="0"/>
        </a:p>
      </dgm:t>
    </dgm:pt>
    <dgm:pt modelId="{B7A9CE8C-A36C-4C7E-8F21-C925D2B3B255}" type="parTrans" cxnId="{B0D34C52-1D98-4146-94D3-13902395E81E}">
      <dgm:prSet/>
      <dgm:spPr/>
      <dgm:t>
        <a:bodyPr/>
        <a:lstStyle/>
        <a:p>
          <a:endParaRPr lang="ru-RU"/>
        </a:p>
      </dgm:t>
    </dgm:pt>
    <dgm:pt modelId="{922CB043-56E8-41DF-861B-9E3D1D1AED29}" type="sibTrans" cxnId="{B0D34C52-1D98-4146-94D3-13902395E81E}">
      <dgm:prSet/>
      <dgm:spPr/>
      <dgm:t>
        <a:bodyPr/>
        <a:lstStyle/>
        <a:p>
          <a:endParaRPr lang="ru-RU"/>
        </a:p>
      </dgm:t>
    </dgm:pt>
    <dgm:pt modelId="{A71CEE7F-3A7D-4E93-A94A-B5D3F00C271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2022 - 93 %</a:t>
          </a:r>
        </a:p>
        <a:p>
          <a:pPr algn="ctr">
            <a:spcAft>
              <a:spcPts val="0"/>
            </a:spcAft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2023 - 93 %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2DCC6-D1B6-4E26-B19B-450D68BE8B27}" type="parTrans" cxnId="{7755CDA0-7571-4F77-B2BE-573721A82C1A}">
      <dgm:prSet/>
      <dgm:spPr/>
      <dgm:t>
        <a:bodyPr/>
        <a:lstStyle/>
        <a:p>
          <a:endParaRPr lang="ru-RU"/>
        </a:p>
      </dgm:t>
    </dgm:pt>
    <dgm:pt modelId="{2C9F0135-FF8C-4491-ADA1-0F93FC0A7790}" type="sibTrans" cxnId="{7755CDA0-7571-4F77-B2BE-573721A82C1A}">
      <dgm:prSet/>
      <dgm:spPr/>
      <dgm:t>
        <a:bodyPr/>
        <a:lstStyle/>
        <a:p>
          <a:endParaRPr lang="ru-RU"/>
        </a:p>
      </dgm:t>
    </dgm:pt>
    <dgm:pt modelId="{0D3979F7-5082-4CB5-8654-00B4782B41F5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обучающихся являются активными участниками детских общественных объединений и органов ученического самоуправления, участвуют в активностях «Движения Первых»</a:t>
          </a:r>
          <a:endParaRPr lang="ru-RU" sz="2000" dirty="0"/>
        </a:p>
      </dgm:t>
    </dgm:pt>
    <dgm:pt modelId="{5AF4C7D2-A29B-4FE8-8DDA-720E9F2BCC3A}" type="parTrans" cxnId="{10B5BD7B-940A-4659-95E0-AA1A74764E17}">
      <dgm:prSet/>
      <dgm:spPr/>
      <dgm:t>
        <a:bodyPr/>
        <a:lstStyle/>
        <a:p>
          <a:endParaRPr lang="ru-RU"/>
        </a:p>
      </dgm:t>
    </dgm:pt>
    <dgm:pt modelId="{6ED18409-BAA0-4C66-B0F1-EBE0A1D01B87}" type="sibTrans" cxnId="{10B5BD7B-940A-4659-95E0-AA1A74764E17}">
      <dgm:prSet/>
      <dgm:spPr/>
      <dgm:t>
        <a:bodyPr/>
        <a:lstStyle/>
        <a:p>
          <a:endParaRPr lang="ru-RU"/>
        </a:p>
      </dgm:t>
    </dgm:pt>
    <dgm:pt modelId="{BC55871B-F513-4292-AB75-0FFE2C460819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обучающихся являются активными участниками мероприятий по различным направлениям добровольчества </a:t>
          </a:r>
          <a:endParaRPr lang="ru-RU" sz="2000" dirty="0"/>
        </a:p>
      </dgm:t>
    </dgm:pt>
    <dgm:pt modelId="{A29B2DCC-030F-4108-87B2-B0295C1B0702}" type="parTrans" cxnId="{962FB283-07B0-4C90-86A6-4B3A527AB509}">
      <dgm:prSet/>
      <dgm:spPr/>
      <dgm:t>
        <a:bodyPr/>
        <a:lstStyle/>
        <a:p>
          <a:endParaRPr lang="ru-RU"/>
        </a:p>
      </dgm:t>
    </dgm:pt>
    <dgm:pt modelId="{8777D8FD-C9C9-4CD9-A9A1-CD1AB1DF81CB}" type="sibTrans" cxnId="{962FB283-07B0-4C90-86A6-4B3A527AB509}">
      <dgm:prSet/>
      <dgm:spPr/>
      <dgm:t>
        <a:bodyPr/>
        <a:lstStyle/>
        <a:p>
          <a:endParaRPr lang="ru-RU"/>
        </a:p>
      </dgm:t>
    </dgm:pt>
    <dgm:pt modelId="{2A532289-9C75-4D1D-8A67-809215CAFB16}">
      <dgm:prSet phldrT="[Текст]" custT="1"/>
      <dgm:spPr/>
      <dgm:t>
        <a:bodyPr/>
        <a:lstStyle/>
        <a:p>
          <a:pPr marL="0" indent="0" algn="l" defTabSz="720000"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 включены в деятельность Российского движения детей и молодёжи «Движение Первых»</a:t>
          </a:r>
          <a:endParaRPr lang="ru-RU" sz="2000" dirty="0"/>
        </a:p>
      </dgm:t>
    </dgm:pt>
    <dgm:pt modelId="{4B6E5748-DFC1-4D09-AF2D-DFDDCCF3C20E}" type="parTrans" cxnId="{FFA49DCC-BF9B-4DA9-8605-5B6B8A340802}">
      <dgm:prSet/>
      <dgm:spPr/>
      <dgm:t>
        <a:bodyPr/>
        <a:lstStyle/>
        <a:p>
          <a:endParaRPr lang="ru-RU"/>
        </a:p>
      </dgm:t>
    </dgm:pt>
    <dgm:pt modelId="{B5D210E9-2098-4A46-BFBD-9C77165B8926}" type="sibTrans" cxnId="{FFA49DCC-BF9B-4DA9-8605-5B6B8A340802}">
      <dgm:prSet/>
      <dgm:spPr/>
      <dgm:t>
        <a:bodyPr/>
        <a:lstStyle/>
        <a:p>
          <a:endParaRPr lang="ru-RU"/>
        </a:p>
      </dgm:t>
    </dgm:pt>
    <dgm:pt modelId="{32D15D5E-DA99-43FA-8096-029D79A1A60D}" type="pres">
      <dgm:prSet presAssocID="{C33BCED4-ADA7-4CAB-91FF-6B1BBBF5A1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64C6C-B638-42ED-A3AC-4BE2FB079514}" type="pres">
      <dgm:prSet presAssocID="{EB7F3ACD-041F-4DD2-81C1-7AAA8DDD8B0D}" presName="linNode" presStyleCnt="0"/>
      <dgm:spPr/>
    </dgm:pt>
    <dgm:pt modelId="{EA420C48-E33E-4CD1-8612-6D6D19897B85}" type="pres">
      <dgm:prSet presAssocID="{EB7F3ACD-041F-4DD2-81C1-7AAA8DDD8B0D}" presName="parentText" presStyleLbl="node1" presStyleIdx="0" presStyleCnt="4" custScaleX="82191" custScaleY="707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C98B-9831-4948-A7F9-0353BC1B2FBD}" type="pres">
      <dgm:prSet presAssocID="{EB7F3ACD-041F-4DD2-81C1-7AAA8DDD8B0D}" presName="descendantText" presStyleLbl="alignAccFollowNode1" presStyleIdx="0" presStyleCnt="4" custScaleX="117257" custScaleY="8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865DC-EC11-41A4-8C5E-992C7AADE1F7}" type="pres">
      <dgm:prSet presAssocID="{BAE31EE8-2184-4257-8780-067BC4ED757E}" presName="sp" presStyleCnt="0"/>
      <dgm:spPr/>
    </dgm:pt>
    <dgm:pt modelId="{6E417040-9907-47C8-A3D3-A7222621A843}" type="pres">
      <dgm:prSet presAssocID="{1AABE3F5-91CF-4EC6-A75E-50124C827D7B}" presName="linNode" presStyleCnt="0"/>
      <dgm:spPr/>
    </dgm:pt>
    <dgm:pt modelId="{D1F62D75-98CD-49F9-8D8A-1236401470B6}" type="pres">
      <dgm:prSet presAssocID="{1AABE3F5-91CF-4EC6-A75E-50124C827D7B}" presName="parentText" presStyleLbl="node1" presStyleIdx="1" presStyleCnt="4" custScaleX="103994" custScaleY="740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4C56C-9F70-422A-8542-94927DBCAA15}" type="pres">
      <dgm:prSet presAssocID="{1AABE3F5-91CF-4EC6-A75E-50124C827D7B}" presName="descendantText" presStyleLbl="alignAccFollowNode1" presStyleIdx="1" presStyleCnt="4" custScaleX="148594" custScaleY="9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A312A-39C9-47DF-8B4D-87D5A80B6DBB}" type="pres">
      <dgm:prSet presAssocID="{BE1EA516-0AC1-4668-A47F-5AC88417FE47}" presName="sp" presStyleCnt="0"/>
      <dgm:spPr/>
    </dgm:pt>
    <dgm:pt modelId="{B743D2CC-D11D-4A99-AE3F-6AB2B6330855}" type="pres">
      <dgm:prSet presAssocID="{38D1106D-FA39-465B-BB04-861D60368ED1}" presName="linNode" presStyleCnt="0"/>
      <dgm:spPr/>
    </dgm:pt>
    <dgm:pt modelId="{2CACB210-0C8D-4F91-ABE9-145A88888C41}" type="pres">
      <dgm:prSet presAssocID="{38D1106D-FA39-465B-BB04-861D60368ED1}" presName="parentText" presStyleLbl="node1" presStyleIdx="2" presStyleCnt="4" custScaleX="84544" custScaleY="92144" custLinFactNeighborX="255" custLinFactNeighborY="-1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95BB-A451-4A75-B371-93B93FDF1B3F}" type="pres">
      <dgm:prSet presAssocID="{38D1106D-FA39-465B-BB04-861D60368ED1}" presName="descendantText" presStyleLbl="alignAccFollowNode1" presStyleIdx="2" presStyleCnt="4" custScaleX="120447" custScaleY="12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88DDA-1E92-4654-9412-51B1DC1E5346}" type="pres">
      <dgm:prSet presAssocID="{66B3E58D-9244-4A6B-ABF0-87EA2A253F6D}" presName="sp" presStyleCnt="0"/>
      <dgm:spPr/>
    </dgm:pt>
    <dgm:pt modelId="{F8E81B98-9A25-4A56-8717-842271741161}" type="pres">
      <dgm:prSet presAssocID="{A71CEE7F-3A7D-4E93-A94A-B5D3F00C2712}" presName="linNode" presStyleCnt="0"/>
      <dgm:spPr/>
    </dgm:pt>
    <dgm:pt modelId="{246BEBC6-C2B7-42B7-8CFD-73BE4CFBCC95}" type="pres">
      <dgm:prSet presAssocID="{A71CEE7F-3A7D-4E93-A94A-B5D3F00C2712}" presName="parentText" presStyleLbl="node1" presStyleIdx="3" presStyleCnt="4" custScaleX="82321" custScaleY="825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22F6E-AF1A-4E09-BCC8-6C749FC63276}" type="pres">
      <dgm:prSet presAssocID="{A71CEE7F-3A7D-4E93-A94A-B5D3F00C2712}" presName="descendantText" presStyleLbl="alignAccFollowNode1" presStyleIdx="3" presStyleCnt="4" custScaleX="11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C5B8B-5659-4631-8011-C95FFE7BBD89}" type="presOf" srcId="{BC55871B-F513-4292-AB75-0FFE2C460819}" destId="{B504C56C-9F70-422A-8542-94927DBCAA15}" srcOrd="0" destOrd="0" presId="urn:microsoft.com/office/officeart/2005/8/layout/vList5"/>
    <dgm:cxn modelId="{FDF3D670-BB02-4F17-A6E6-C63A18784632}" type="presOf" srcId="{1AABE3F5-91CF-4EC6-A75E-50124C827D7B}" destId="{D1F62D75-98CD-49F9-8D8A-1236401470B6}" srcOrd="0" destOrd="0" presId="urn:microsoft.com/office/officeart/2005/8/layout/vList5"/>
    <dgm:cxn modelId="{08943510-BB87-4E75-A92D-7939E2997273}" type="presOf" srcId="{0D3979F7-5082-4CB5-8654-00B4782B41F5}" destId="{DF122F6E-AF1A-4E09-BCC8-6C749FC63276}" srcOrd="0" destOrd="0" presId="urn:microsoft.com/office/officeart/2005/8/layout/vList5"/>
    <dgm:cxn modelId="{5742DCF0-7B4F-46FC-9C94-3561A83E2577}" type="presOf" srcId="{38D1106D-FA39-465B-BB04-861D60368ED1}" destId="{2CACB210-0C8D-4F91-ABE9-145A88888C41}" srcOrd="0" destOrd="0" presId="urn:microsoft.com/office/officeart/2005/8/layout/vList5"/>
    <dgm:cxn modelId="{F00CB9B9-962A-4F20-AE59-422D1256D4BD}" srcId="{C33BCED4-ADA7-4CAB-91FF-6B1BBBF5A15A}" destId="{1AABE3F5-91CF-4EC6-A75E-50124C827D7B}" srcOrd="1" destOrd="0" parTransId="{4536F6C9-8FB6-450A-9194-B24111A0CAEA}" sibTransId="{BE1EA516-0AC1-4668-A47F-5AC88417FE47}"/>
    <dgm:cxn modelId="{6F005116-407A-46F2-8D06-EA92AD1B1716}" type="presOf" srcId="{2A532289-9C75-4D1D-8A67-809215CAFB16}" destId="{8A2EC98B-9831-4948-A7F9-0353BC1B2FBD}" srcOrd="0" destOrd="0" presId="urn:microsoft.com/office/officeart/2005/8/layout/vList5"/>
    <dgm:cxn modelId="{CD2F62D2-45A4-4A53-B012-5EFD3C6BAA27}" type="presOf" srcId="{140C159B-4423-4E0B-BFFA-80018AF67494}" destId="{D74795BB-A451-4A75-B371-93B93FDF1B3F}" srcOrd="0" destOrd="0" presId="urn:microsoft.com/office/officeart/2005/8/layout/vList5"/>
    <dgm:cxn modelId="{7755CDA0-7571-4F77-B2BE-573721A82C1A}" srcId="{C33BCED4-ADA7-4CAB-91FF-6B1BBBF5A15A}" destId="{A71CEE7F-3A7D-4E93-A94A-B5D3F00C2712}" srcOrd="3" destOrd="0" parTransId="{C632DCC6-D1B6-4E26-B19B-450D68BE8B27}" sibTransId="{2C9F0135-FF8C-4491-ADA1-0F93FC0A7790}"/>
    <dgm:cxn modelId="{E8E52354-4B18-4247-A6A3-E343D9B76198}" type="presOf" srcId="{A71CEE7F-3A7D-4E93-A94A-B5D3F00C2712}" destId="{246BEBC6-C2B7-42B7-8CFD-73BE4CFBCC95}" srcOrd="0" destOrd="0" presId="urn:microsoft.com/office/officeart/2005/8/layout/vList5"/>
    <dgm:cxn modelId="{787885C2-733B-4620-BBD9-9418F1466D75}" srcId="{C33BCED4-ADA7-4CAB-91FF-6B1BBBF5A15A}" destId="{38D1106D-FA39-465B-BB04-861D60368ED1}" srcOrd="2" destOrd="0" parTransId="{AAD0E1E2-E7D0-4851-AF73-5500DEED25AE}" sibTransId="{66B3E58D-9244-4A6B-ABF0-87EA2A253F6D}"/>
    <dgm:cxn modelId="{962FB283-07B0-4C90-86A6-4B3A527AB509}" srcId="{1AABE3F5-91CF-4EC6-A75E-50124C827D7B}" destId="{BC55871B-F513-4292-AB75-0FFE2C460819}" srcOrd="0" destOrd="0" parTransId="{A29B2DCC-030F-4108-87B2-B0295C1B0702}" sibTransId="{8777D8FD-C9C9-4CD9-A9A1-CD1AB1DF81CB}"/>
    <dgm:cxn modelId="{FFA49DCC-BF9B-4DA9-8605-5B6B8A340802}" srcId="{EB7F3ACD-041F-4DD2-81C1-7AAA8DDD8B0D}" destId="{2A532289-9C75-4D1D-8A67-809215CAFB16}" srcOrd="0" destOrd="0" parTransId="{4B6E5748-DFC1-4D09-AF2D-DFDDCCF3C20E}" sibTransId="{B5D210E9-2098-4A46-BFBD-9C77165B8926}"/>
    <dgm:cxn modelId="{61C6595F-1202-462A-9FCB-10B893F3499B}" type="presOf" srcId="{C33BCED4-ADA7-4CAB-91FF-6B1BBBF5A15A}" destId="{32D15D5E-DA99-43FA-8096-029D79A1A60D}" srcOrd="0" destOrd="0" presId="urn:microsoft.com/office/officeart/2005/8/layout/vList5"/>
    <dgm:cxn modelId="{10B5BD7B-940A-4659-95E0-AA1A74764E17}" srcId="{A71CEE7F-3A7D-4E93-A94A-B5D3F00C2712}" destId="{0D3979F7-5082-4CB5-8654-00B4782B41F5}" srcOrd="0" destOrd="0" parTransId="{5AF4C7D2-A29B-4FE8-8DDA-720E9F2BCC3A}" sibTransId="{6ED18409-BAA0-4C66-B0F1-EBE0A1D01B87}"/>
    <dgm:cxn modelId="{B0D34C52-1D98-4146-94D3-13902395E81E}" srcId="{38D1106D-FA39-465B-BB04-861D60368ED1}" destId="{140C159B-4423-4E0B-BFFA-80018AF67494}" srcOrd="0" destOrd="0" parTransId="{B7A9CE8C-A36C-4C7E-8F21-C925D2B3B255}" sibTransId="{922CB043-56E8-41DF-861B-9E3D1D1AED29}"/>
    <dgm:cxn modelId="{EA093E65-27E0-4478-94C8-88E99F3C8C87}" srcId="{C33BCED4-ADA7-4CAB-91FF-6B1BBBF5A15A}" destId="{EB7F3ACD-041F-4DD2-81C1-7AAA8DDD8B0D}" srcOrd="0" destOrd="0" parTransId="{6303AD98-E4CA-49CE-A1E1-481E34C5049F}" sibTransId="{BAE31EE8-2184-4257-8780-067BC4ED757E}"/>
    <dgm:cxn modelId="{D29A203E-61A5-41AB-8C4D-2F48F48B4AEC}" type="presOf" srcId="{EB7F3ACD-041F-4DD2-81C1-7AAA8DDD8B0D}" destId="{EA420C48-E33E-4CD1-8612-6D6D19897B85}" srcOrd="0" destOrd="0" presId="urn:microsoft.com/office/officeart/2005/8/layout/vList5"/>
    <dgm:cxn modelId="{7C9729C3-EB79-4888-BA1E-9283C9E33AA1}" type="presParOf" srcId="{32D15D5E-DA99-43FA-8096-029D79A1A60D}" destId="{B3364C6C-B638-42ED-A3AC-4BE2FB079514}" srcOrd="0" destOrd="0" presId="urn:microsoft.com/office/officeart/2005/8/layout/vList5"/>
    <dgm:cxn modelId="{BAAC6591-969C-4F9A-97CF-D6F26F1FEA8A}" type="presParOf" srcId="{B3364C6C-B638-42ED-A3AC-4BE2FB079514}" destId="{EA420C48-E33E-4CD1-8612-6D6D19897B85}" srcOrd="0" destOrd="0" presId="urn:microsoft.com/office/officeart/2005/8/layout/vList5"/>
    <dgm:cxn modelId="{190CAED5-D9FF-40BE-9ACD-EB1FCA187C15}" type="presParOf" srcId="{B3364C6C-B638-42ED-A3AC-4BE2FB079514}" destId="{8A2EC98B-9831-4948-A7F9-0353BC1B2FBD}" srcOrd="1" destOrd="0" presId="urn:microsoft.com/office/officeart/2005/8/layout/vList5"/>
    <dgm:cxn modelId="{3120B331-8874-49BA-AE7E-1E7BDCEE3AAC}" type="presParOf" srcId="{32D15D5E-DA99-43FA-8096-029D79A1A60D}" destId="{60D865DC-EC11-41A4-8C5E-992C7AADE1F7}" srcOrd="1" destOrd="0" presId="urn:microsoft.com/office/officeart/2005/8/layout/vList5"/>
    <dgm:cxn modelId="{7409D833-1564-4CB4-9371-0E6E5B471E78}" type="presParOf" srcId="{32D15D5E-DA99-43FA-8096-029D79A1A60D}" destId="{6E417040-9907-47C8-A3D3-A7222621A843}" srcOrd="2" destOrd="0" presId="urn:microsoft.com/office/officeart/2005/8/layout/vList5"/>
    <dgm:cxn modelId="{C771A699-5DF6-4CDF-82D2-32D3246A48C8}" type="presParOf" srcId="{6E417040-9907-47C8-A3D3-A7222621A843}" destId="{D1F62D75-98CD-49F9-8D8A-1236401470B6}" srcOrd="0" destOrd="0" presId="urn:microsoft.com/office/officeart/2005/8/layout/vList5"/>
    <dgm:cxn modelId="{D515E387-46AC-4896-A0D1-1F85ECF067B7}" type="presParOf" srcId="{6E417040-9907-47C8-A3D3-A7222621A843}" destId="{B504C56C-9F70-422A-8542-94927DBCAA15}" srcOrd="1" destOrd="0" presId="urn:microsoft.com/office/officeart/2005/8/layout/vList5"/>
    <dgm:cxn modelId="{E77F3C0E-8967-443C-910C-EC26F20CD8D1}" type="presParOf" srcId="{32D15D5E-DA99-43FA-8096-029D79A1A60D}" destId="{608A312A-39C9-47DF-8B4D-87D5A80B6DBB}" srcOrd="3" destOrd="0" presId="urn:microsoft.com/office/officeart/2005/8/layout/vList5"/>
    <dgm:cxn modelId="{5D192628-E39C-4428-93AC-1F4F9FB34CD4}" type="presParOf" srcId="{32D15D5E-DA99-43FA-8096-029D79A1A60D}" destId="{B743D2CC-D11D-4A99-AE3F-6AB2B6330855}" srcOrd="4" destOrd="0" presId="urn:microsoft.com/office/officeart/2005/8/layout/vList5"/>
    <dgm:cxn modelId="{F02AD6E3-C880-43DF-BFBB-4CE7808D9F39}" type="presParOf" srcId="{B743D2CC-D11D-4A99-AE3F-6AB2B6330855}" destId="{2CACB210-0C8D-4F91-ABE9-145A88888C41}" srcOrd="0" destOrd="0" presId="urn:microsoft.com/office/officeart/2005/8/layout/vList5"/>
    <dgm:cxn modelId="{89FCCB97-80F4-44DB-9278-37453156EBF4}" type="presParOf" srcId="{B743D2CC-D11D-4A99-AE3F-6AB2B6330855}" destId="{D74795BB-A451-4A75-B371-93B93FDF1B3F}" srcOrd="1" destOrd="0" presId="urn:microsoft.com/office/officeart/2005/8/layout/vList5"/>
    <dgm:cxn modelId="{B6F84A41-5BE8-4E2A-AD33-CA5BE7EFC7F0}" type="presParOf" srcId="{32D15D5E-DA99-43FA-8096-029D79A1A60D}" destId="{22388DDA-1E92-4654-9412-51B1DC1E5346}" srcOrd="5" destOrd="0" presId="urn:microsoft.com/office/officeart/2005/8/layout/vList5"/>
    <dgm:cxn modelId="{A53A3980-F583-4CEC-BC49-B256132F398B}" type="presParOf" srcId="{32D15D5E-DA99-43FA-8096-029D79A1A60D}" destId="{F8E81B98-9A25-4A56-8717-842271741161}" srcOrd="6" destOrd="0" presId="urn:microsoft.com/office/officeart/2005/8/layout/vList5"/>
    <dgm:cxn modelId="{A5730491-FEB7-4DC9-8959-B23C1FF0A2A5}" type="presParOf" srcId="{F8E81B98-9A25-4A56-8717-842271741161}" destId="{246BEBC6-C2B7-42B7-8CFD-73BE4CFBCC95}" srcOrd="0" destOrd="0" presId="urn:microsoft.com/office/officeart/2005/8/layout/vList5"/>
    <dgm:cxn modelId="{2A93F5B0-8955-4706-A14D-32564968FBF5}" type="presParOf" srcId="{F8E81B98-9A25-4A56-8717-842271741161}" destId="{DF122F6E-AF1A-4E09-BCC8-6C749FC632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2EC98B-9831-4948-A7F9-0353BC1B2FBD}">
      <dsp:nvSpPr>
        <dsp:cNvPr id="0" name=""/>
        <dsp:cNvSpPr/>
      </dsp:nvSpPr>
      <dsp:spPr>
        <a:xfrm rot="5400000">
          <a:off x="5126612" y="-2588554"/>
          <a:ext cx="1240440" cy="64251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20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 включены в деятельность Российского движения детей и молодёжи «Движение Первых»</a:t>
          </a:r>
          <a:endParaRPr lang="ru-RU" sz="2000" kern="1200" dirty="0"/>
        </a:p>
      </dsp:txBody>
      <dsp:txXfrm rot="5400000">
        <a:off x="5126612" y="-2588554"/>
        <a:ext cx="1240440" cy="6425148"/>
      </dsp:txXfrm>
    </dsp:sp>
    <dsp:sp modelId="{EA420C48-E33E-4CD1-8612-6D6D19897B85}">
      <dsp:nvSpPr>
        <dsp:cNvPr id="0" name=""/>
        <dsp:cNvSpPr/>
      </dsp:nvSpPr>
      <dsp:spPr>
        <a:xfrm>
          <a:off x="932" y="1"/>
          <a:ext cx="2533326" cy="1248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100 % школ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2" y="1"/>
        <a:ext cx="2533326" cy="1248036"/>
      </dsp:txXfrm>
    </dsp:sp>
    <dsp:sp modelId="{B504C56C-9F70-422A-8542-94927DBCAA15}">
      <dsp:nvSpPr>
        <dsp:cNvPr id="0" name=""/>
        <dsp:cNvSpPr/>
      </dsp:nvSpPr>
      <dsp:spPr>
        <a:xfrm rot="5400000">
          <a:off x="5065362" y="-1198038"/>
          <a:ext cx="1358759" cy="6427233"/>
        </a:xfrm>
        <a:prstGeom prst="round2SameRect">
          <a:avLst/>
        </a:prstGeom>
        <a:solidFill>
          <a:schemeClr val="accent2">
            <a:tint val="40000"/>
            <a:alpha val="90000"/>
            <a:hueOff val="993729"/>
            <a:satOff val="-6058"/>
            <a:lumOff val="-392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993729"/>
              <a:satOff val="-605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обучающихся являются активными участниками мероприятий по различным направлениям добровольчества </a:t>
          </a:r>
          <a:endParaRPr lang="ru-RU" sz="2000" kern="1200" dirty="0"/>
        </a:p>
      </dsp:txBody>
      <dsp:txXfrm rot="5400000">
        <a:off x="5065362" y="-1198038"/>
        <a:ext cx="1358759" cy="6427233"/>
      </dsp:txXfrm>
    </dsp:sp>
    <dsp:sp modelId="{D1F62D75-98CD-49F9-8D8A-1236401470B6}">
      <dsp:nvSpPr>
        <dsp:cNvPr id="0" name=""/>
        <dsp:cNvSpPr/>
      </dsp:nvSpPr>
      <dsp:spPr>
        <a:xfrm>
          <a:off x="932" y="1362845"/>
          <a:ext cx="2530192" cy="1305464"/>
        </a:xfrm>
        <a:prstGeom prst="roundRect">
          <a:avLst/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2022 - 43 % 2023 - 44 % 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2" y="1362845"/>
        <a:ext cx="2530192" cy="1305464"/>
      </dsp:txXfrm>
    </dsp:sp>
    <dsp:sp modelId="{D74795BB-A451-4A75-B371-93B93FDF1B3F}">
      <dsp:nvSpPr>
        <dsp:cNvPr id="0" name=""/>
        <dsp:cNvSpPr/>
      </dsp:nvSpPr>
      <dsp:spPr>
        <a:xfrm rot="5400000">
          <a:off x="4888838" y="431787"/>
          <a:ext cx="1721825" cy="6424486"/>
        </a:xfrm>
        <a:prstGeom prst="round2SameRect">
          <a:avLst/>
        </a:prstGeom>
        <a:solidFill>
          <a:schemeClr val="accent2">
            <a:tint val="40000"/>
            <a:alpha val="90000"/>
            <a:hueOff val="1987459"/>
            <a:satOff val="-12116"/>
            <a:lumOff val="-785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1987459"/>
              <a:satOff val="-12116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детей и родителей являются активными участниками школьных детско-родительских проектов: «Родительский патруль», «Активные выходные», «Осенние фантазии», «Талисман года», «Семейная гостиная», «Папа, мама, я – спортивная семья» и др.</a:t>
          </a:r>
          <a:endParaRPr lang="ru-RU" sz="2000" kern="1200" dirty="0"/>
        </a:p>
      </dsp:txBody>
      <dsp:txXfrm rot="5400000">
        <a:off x="4888838" y="431787"/>
        <a:ext cx="1721825" cy="6424486"/>
      </dsp:txXfrm>
    </dsp:sp>
    <dsp:sp modelId="{2CACB210-0C8D-4F91-ABE9-145A88888C41}">
      <dsp:nvSpPr>
        <dsp:cNvPr id="0" name=""/>
        <dsp:cNvSpPr/>
      </dsp:nvSpPr>
      <dsp:spPr>
        <a:xfrm>
          <a:off x="14533" y="2812112"/>
          <a:ext cx="2536575" cy="1624693"/>
        </a:xfrm>
        <a:prstGeom prst="roundRect">
          <a:avLst/>
        </a:prstGeom>
        <a:solidFill>
          <a:schemeClr val="accent2">
            <a:hueOff val="1878568"/>
            <a:satOff val="-13441"/>
            <a:lumOff val="-7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2022 - 49 %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2023 - 50 %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33" y="2812112"/>
        <a:ext cx="2536575" cy="1624693"/>
      </dsp:txXfrm>
    </dsp:sp>
    <dsp:sp modelId="{DF122F6E-AF1A-4E09-BCC8-6C749FC63276}">
      <dsp:nvSpPr>
        <dsp:cNvPr id="0" name=""/>
        <dsp:cNvSpPr/>
      </dsp:nvSpPr>
      <dsp:spPr>
        <a:xfrm rot="5400000">
          <a:off x="5044328" y="2106945"/>
          <a:ext cx="1410569" cy="6427884"/>
        </a:xfrm>
        <a:prstGeom prst="round2SameRect">
          <a:avLst/>
        </a:prstGeom>
        <a:solidFill>
          <a:schemeClr val="accent2">
            <a:tint val="40000"/>
            <a:alpha val="90000"/>
            <a:hueOff val="2981188"/>
            <a:satOff val="-18174"/>
            <a:lumOff val="-1177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2981188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обучающихся являются активными участниками детских общественных объединений и органов ученического самоуправления, участвуют в активностях «Движения Первых»</a:t>
          </a:r>
          <a:endParaRPr lang="ru-RU" sz="2000" kern="1200" dirty="0"/>
        </a:p>
      </dsp:txBody>
      <dsp:txXfrm rot="5400000">
        <a:off x="5044328" y="2106945"/>
        <a:ext cx="1410569" cy="6427884"/>
      </dsp:txXfrm>
    </dsp:sp>
    <dsp:sp modelId="{246BEBC6-C2B7-42B7-8CFD-73BE4CFBCC95}">
      <dsp:nvSpPr>
        <dsp:cNvPr id="0" name=""/>
        <dsp:cNvSpPr/>
      </dsp:nvSpPr>
      <dsp:spPr>
        <a:xfrm>
          <a:off x="932" y="4593104"/>
          <a:ext cx="2534738" cy="1455566"/>
        </a:xfrm>
        <a:prstGeom prst="roundRect">
          <a:avLst/>
        </a:prstGeom>
        <a:solidFill>
          <a:schemeClr val="accent2">
            <a:hueOff val="2817852"/>
            <a:satOff val="-20162"/>
            <a:lumOff val="-117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2022 - 93 %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2023 - 93 %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2" y="4593104"/>
        <a:ext cx="2534738" cy="145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AB28E-C47B-45F6-81ED-60E8B643E1F3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622C1-6A0C-4B74-9E1B-78444F486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55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ru-RU" dirty="0" smtClean="0"/>
              <a:t>c</a:t>
            </a:r>
            <a:r>
              <a:rPr lang="ru-RU" altLang="ru-RU" dirty="0" smtClean="0"/>
              <a:t> 1 сентября текущего</a:t>
            </a:r>
            <a:r>
              <a:rPr lang="ru-RU" altLang="ru-RU" baseline="0" dirty="0" smtClean="0"/>
              <a:t> учебного года в школе введены единые по всей стране Федеральные образовательные программы с 1 по 11 класс, а также обновленные стандарты основного общего образования в 8 классах, среднего общего образования в 10-х классах. </a:t>
            </a:r>
            <a:r>
              <a:rPr lang="ru-RU" altLang="ru-RU" sz="1200" baseline="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И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зучается новый предмет – в 5-6 классах «Основы духовно-нравственной культуры народов России», в 7-8,10 классах курс «Вероятность и статистика»,</a:t>
            </a:r>
            <a:r>
              <a:rPr lang="ru-RU" sz="1200" baseline="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обучающиеся 9 и 11 классов также изучают данный курс, но интегрировано в предмет «Математика». Все учителя прошли обучение по преподаванию предметов в соответствии со стандартами ( В таблице указано количество учителей, реализующих программы НОО, ООО, СОО в соответствии с Федеральным </a:t>
            </a:r>
            <a:r>
              <a:rPr lang="ru-RU" sz="1200" baseline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аккредитационным</a:t>
            </a:r>
            <a:r>
              <a:rPr lang="ru-RU" sz="1200" baseline="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мониторингом, проведенным в октябре 2023г.).</a:t>
            </a: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  <a:cs typeface="Aharoni" pitchFamily="2" charset="-79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формируется  новое понятие «функциональная грамотность», которое включает  в себя  следующие виды:</a:t>
            </a:r>
          </a:p>
          <a:p>
            <a:pPr algn="l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-читательская, </a:t>
            </a:r>
          </a:p>
          <a:p>
            <a:pPr algn="l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-естественно-научная, </a:t>
            </a:r>
          </a:p>
          <a:p>
            <a:pPr algn="l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-финансовая грамотность,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креативное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 мышление, 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глобальные компетенции.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изучение второго иностранного языка, а также родного языка и родной литературы осуществляется по заявлению родителей (законных представителей) и «при наличии в организации необходимых условий».</a:t>
            </a: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84A1D3-C6A4-47F3-B0F5-F640F7F6EE8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52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1200" baseline="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В 2023 году продолжена работа по профориентации обучающихся старших классов: созданы психолого-педагогические классы</a:t>
            </a:r>
            <a:r>
              <a:rPr lang="ru-RU" altLang="ru-RU" sz="120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, целью обучения в которых является подготовка старшеклассников к поступлению в ВУЗы и учреждения среднего</a:t>
            </a:r>
            <a:r>
              <a:rPr lang="ru-RU" altLang="ru-RU" sz="1200" baseline="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профессионального образования</a:t>
            </a:r>
            <a:r>
              <a:rPr lang="ru-RU" altLang="ru-RU" sz="120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психолого-педагогической направленности,</a:t>
            </a:r>
            <a:r>
              <a:rPr lang="ru-RU" altLang="ru-RU" sz="1200" baseline="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а также классы АПК (совместно с ГАОУ СЗ) сельскохозяйственного направления. </a:t>
            </a:r>
            <a:r>
              <a:rPr lang="ru-RU" altLang="ru-RU" sz="120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1200" dirty="0" smtClean="0">
                <a:solidFill>
                  <a:srgbClr val="212529"/>
                </a:solidFill>
                <a:latin typeface="Arial Narrow" panose="020B0606020202030204" pitchFamily="34" charset="0"/>
              </a:rPr>
            </a:br>
            <a:r>
              <a:rPr lang="ru-RU" altLang="ru-RU" sz="1200" dirty="0" smtClean="0">
                <a:solidFill>
                  <a:srgbClr val="212529"/>
                </a:solidFill>
                <a:latin typeface="Arial Narrow" panose="020B0606020202030204" pitchFamily="34" charset="0"/>
              </a:rPr>
              <a:t>      </a:t>
            </a: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84A1D3-C6A4-47F3-B0F5-F640F7F6EE8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52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84A1D3-C6A4-47F3-B0F5-F640F7F6EE8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52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 2022 году в региональном этапе Всероссийской олимпиады школьников приняли участие 24 ученика. Количество участников Областной предметной олимпиады «ЮНИОР» в 2022 году по сравнению с предыдущим годом, наоборот, увеличилось: если в 2021 году в 1 этапе олимпиады приняли участие 7 человек, то в 2022 году – уже 17 обучающихся. Во второй этап олимпиады в 2021 году прошли 2 ученика, в 2022 году – 6 человек.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2022 году обучающиеся показали низкие результаты участия в региональном этапе Всероссийской олимпиады школьников. Если в 2021 году призерами регионального этапа стали 5 человек, то в в 2022 году из 24 участников ни один обучающийся не стал победителем или призером. Хорошие результаты показали школьники во время участия в Областной предметной олимпиаде «ЮНИОР»: в 1 этапе из 17 человек призерами стали 6 (на 4 призера больше, чем в 2021 году), во 2 этапе 1 участник стал призёром олимпиады по английскому языку.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Ежегодно обучающиеся Аромашевской школы принимают участие во Всероссийских профориентационных онлайн-уроках «Шоу профессий». 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целях увеличения численности детей в возрасте 5-18 лет , охваченных</a:t>
            </a:r>
            <a:r>
              <a:rPr lang="ru-RU" baseline="0" dirty="0" smtClean="0"/>
              <a:t> дополнительным образованием, во всех школах и детских садах организовано более 60  детских объединений (кружков, секций, курсов)  различной направленности с учетом пожеланий детей и родителей.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622C1-6A0C-4B74-9E1B-78444F4864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3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2021г. школа является участником пилотного ф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едерального проекта "Патриотическое воспитание граждан Российской Федерации«, в рамках которого </a:t>
            </a:r>
            <a:r>
              <a:rPr lang="ru-RU" dirty="0" smtClean="0"/>
              <a:t>разработана и внедряется рабочая программа воспитания, введена новая ставка- советник директора по воспитательной работе и взаимодействию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детскими объединениями. Специалист был отобран по результатам конкурса «Навигаторы детства» и прошел 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Open Sans"/>
              </a:rPr>
              <a:t>обучение по программе: «Воспитательная деятельность в общеобразовательной организации»,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сентября каждая учебная неделя в школе начинается с торжественной церемонии поднятия государственного флага и исполнения гимна РФ. Флаг во время церемонии поднимают обучающиеся, имеющие учебные, спортивные, творческие и общественно значимые достижения. С 1 сентября еженедельно в школе первым уроком по понедельникам проходят внеурочные занятия «Разговоры о  важном», которые  являются неотъемлемой и обязательной частью основной образовательной программы. На классных часах школьники знакомятся с общественно-политической жизнью страны, событиями нашего региона. Центральными темами «Разговоров о важном» являются патриотизм и гражданское воспитание, историческое просвещение, нравственность и экология.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Всего запланировано 34 занятия в течение учебного года.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3548A"/>
              </a:buClr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622C1-6A0C-4B74-9E1B-78444F4864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911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3548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первичное отделение Российского движения школьников  МАОУ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Аромашевской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СОШ им. В.Д.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Кармацкого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 активно развивается, в нем зарегистрировано более 30% обучающихся, педагогов и родителей, которые течение года  приняли участие в более 600 различных мероприятиях, акциях и конкурсах РДШ, созданы 2 юнармейских отряда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Аромашевской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Новопетровской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школе, обучающиеся активно вовлекаются в мероприятия и патриотической направленности, юнармейцами написано более 200 писем и открыток в рамках Всероссийских акций: «Письмо солдату», «Фронтовая открытка»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622C1-6A0C-4B74-9E1B-78444F4864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8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4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2023 году уменьшилось</a:t>
            </a:r>
            <a:r>
              <a:rPr lang="ru-RU" baseline="0" dirty="0" smtClean="0"/>
              <a:t> количество педагогических работников, в том числе учителей из-за увольнения.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622C1-6A0C-4B74-9E1B-78444F4864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05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итогам 2022-2023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года 35 (28%) педагогов ОУ прошли аттестацию, из них 13 (37%) человек аттестованы на высшую категорию, 15 (43%) человек - на первую, 7 (20%)  аттестованы на соответствие занимаемой должности.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Наибольшее количество педагогов аттестовано на первую категорию. 12 педагогов повысили квалификационную категорию: из 14 человек впервые аттестованы на высшую категорию 9 учителей, из 15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впервые аттестованы на первую категорию 3 учителя.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Результаты реализации ИОМ презентуются на муниципальном уровне через ШМО, ПС, МС (90%). В мероприятиях регионального и федерального уровня - 3%, в основном через публикации (95%). Через конкурсы профессионального мастерства – 71%. Анализ ИОМ показал, что все педагоги спроектировали свои ИОМ в соответствии с диагностикой профессиональных компетенций, деятельность отражена чаще всего по двум направлениям, но у некоторых педагогов не в полной мере отражены пути решения определенной ими проблемы. Вместе с тем, необходимо активизировать работу с педагогами в мероприятиях по обмену опытом на региональном и федеральном уровнях. Инновационные площадки организованы на базе каждой школы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(филиала). На базе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Аромашевской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НаукоЛаб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Президентская библиотека, Цифровой образовательный центр, в остальных школах – цифровая образовательная среда.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последних учебных года количество учителей на конец учебного года осталось на прежнем уровне – 124.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МАОУ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Аромашевская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 им.В.Д.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Кармацкого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участвует в реализации совместного с образовательной платформой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Учи.ру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проекта «Цифровая школа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Учи.ру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ЯКласс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цель которых апробация современных форм обучения и внедрение модели цифровой образовательной среды, повышение успеваемости и интереса к обучению.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 района повышают квалификацию по применению информационно-коммуникационных технологий. 28 (26%) педагогов прошли в 2023 году обучение по теме «Использование цифровых сервисов в рамках реализации целевой модели ЦОС», 7 (6%) по теме «Современная образовательная среда в ОО». Активно используется педагогами интерактивная платформа SKYSMART, конструктор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уроков CORE, технология смешанного обучения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90% педагогов участвуют в мероприятиях по представлению педагогического опыта через реализацию индивидуальных образовательных </a:t>
            </a: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маршрутов.</a:t>
            </a:r>
            <a:r>
              <a:rPr lang="ru-RU" sz="1200" b="0" baseline="0" dirty="0" smtClean="0">
                <a:solidFill>
                  <a:prstClr val="black"/>
                </a:solidFill>
                <a:latin typeface="+mn-lt"/>
                <a:cs typeface="Calibri"/>
              </a:rPr>
              <a:t> Всего проведено за учебный год 532 открытых урока во всех филиалах, в среднем у каждого учителя посещено администрацией и коллегами 4 урока. 252 урока– </a:t>
            </a:r>
            <a:r>
              <a:rPr lang="ru-RU" sz="1200" b="0" baseline="0" dirty="0" err="1" smtClean="0">
                <a:solidFill>
                  <a:prstClr val="black"/>
                </a:solidFill>
                <a:latin typeface="+mn-lt"/>
                <a:cs typeface="Calibri"/>
              </a:rPr>
              <a:t>взаимопосещения</a:t>
            </a:r>
            <a:r>
              <a:rPr lang="ru-RU" sz="1200" b="0" baseline="0" dirty="0" smtClean="0">
                <a:solidFill>
                  <a:prstClr val="black"/>
                </a:solidFill>
                <a:latin typeface="+mn-lt"/>
                <a:cs typeface="Calibri"/>
              </a:rPr>
              <a:t> уроков коллегами друг у друга. Значительно увеличилось количество участников педсовета (выступали, давали открытые уроки), т.к. педсовет был проведен по единой теме , но в каждом филиале. </a:t>
            </a:r>
            <a:endParaRPr lang="ru-RU" sz="1200" b="0" dirty="0" smtClean="0">
              <a:solidFill>
                <a:prstClr val="black"/>
              </a:solidFill>
              <a:latin typeface="+mn-lt"/>
              <a:cs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В 2023 году в конкурсах </a:t>
            </a:r>
            <a:r>
              <a:rPr lang="ru-RU" sz="1200" b="0" dirty="0" err="1" smtClean="0">
                <a:solidFill>
                  <a:prstClr val="black"/>
                </a:solidFill>
                <a:latin typeface="+mn-lt"/>
                <a:cs typeface="Calibri"/>
              </a:rPr>
              <a:t>профмастерства</a:t>
            </a: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 на региональном уровне приняли участие 38 педагогов (31%)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В 2023 году в конкурсах </a:t>
            </a:r>
            <a:r>
              <a:rPr lang="ru-RU" sz="1200" b="0" dirty="0" err="1" smtClean="0">
                <a:solidFill>
                  <a:prstClr val="black"/>
                </a:solidFill>
                <a:latin typeface="+mn-lt"/>
                <a:cs typeface="Calibri"/>
              </a:rPr>
              <a:t>профмастерства</a:t>
            </a: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 на федеральном уровне приняли участие 41 педагог (33</a:t>
            </a:r>
            <a:r>
              <a:rPr lang="ru-RU" sz="1200" b="0" dirty="0" smtClean="0">
                <a:solidFill>
                  <a:prstClr val="black"/>
                </a:solidFill>
                <a:latin typeface="+mn-lt"/>
                <a:cs typeface="Calibri"/>
              </a:rPr>
              <a:t>%)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  <a:cs typeface="Calibri"/>
              </a:rPr>
              <a:t>.</a:t>
            </a:r>
            <a:r>
              <a:rPr lang="ru-RU" sz="1200" b="1" baseline="0" dirty="0" smtClean="0">
                <a:solidFill>
                  <a:prstClr val="black"/>
                </a:solidFill>
                <a:latin typeface="+mn-lt"/>
                <a:cs typeface="Calibri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в профессиональных конкурсах дает возможность педагогу продемонстрировать результаты своей педагогической деятельности и оценить ее со стороны. </a:t>
            </a:r>
            <a:endParaRPr lang="ru-RU" sz="1200" b="1" dirty="0" smtClean="0">
              <a:solidFill>
                <a:prstClr val="black"/>
              </a:solidFill>
              <a:latin typeface="+mn-lt"/>
              <a:cs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2023 году 5 педагогов прошли программу переподготовки по направлениям: «Социальный педагог», «География», «Литература», «История и обществознание», «Информатика».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за 2019-2023 годы переподготовку прошли 127 педагогов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22C1-6A0C-4B74-9E1B-78444F4864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20000" cy="232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76700"/>
            <a:ext cx="7620000" cy="232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4DD1-8A55-4C49-9408-7A294FB23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859E-99D7-4E8A-9444-0F394B86474E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56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C804234-1697-4A67-AA01-1450CCBDDD6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7692F7-57D9-4902-855E-9183DAD70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784976" cy="410445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/>
              <a:t>Анализ развития системы образования по ключевым направлениям национального проекта «образование»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88833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2023 год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5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10801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Профессиональный стандарт «Педагог»</a:t>
            </a:r>
            <a:endParaRPr lang="ru-RU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256983"/>
              </p:ext>
            </p:extLst>
          </p:nvPr>
        </p:nvGraphicFramePr>
        <p:xfrm>
          <a:off x="107503" y="1484784"/>
          <a:ext cx="8749481" cy="378561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302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3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3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8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ОУ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Прошли </a:t>
                      </a:r>
                      <a:r>
                        <a:rPr lang="ru-RU" sz="2400" b="1" dirty="0" smtClean="0">
                          <a:effectLst/>
                        </a:rPr>
                        <a:t>переподготовку 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2022 год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2023 год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Аромашевская СОШ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Новоаптулинская ООШ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Малиновская ООШ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Кротовская СОШ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Юрминская СОШ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Кармацкая СОШ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9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Итого</a:t>
                      </a:r>
                      <a:endParaRPr lang="ru-RU" sz="2000" b="1" dirty="0">
                        <a:solidFill>
                          <a:srgbClr val="A50021"/>
                        </a:solidFill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0" y="6165304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1800" b="1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6480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Современная школа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1563" y="1844675"/>
            <a:ext cx="5832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69" y="1196752"/>
            <a:ext cx="8920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01.09.2023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введены:</a:t>
            </a:r>
          </a:p>
          <a:p>
            <a:pPr marL="358775" lvl="0" indent="-1841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образовательные программы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(ФОП) с 1-11 классы</a:t>
            </a:r>
          </a:p>
          <a:p>
            <a:pPr marL="358775" lvl="0" indent="-1841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Обновленные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ООО, ФГОС СОО в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классах, 10 классах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9326750"/>
              </p:ext>
            </p:extLst>
          </p:nvPr>
        </p:nvGraphicFramePr>
        <p:xfrm>
          <a:off x="44469" y="2079869"/>
          <a:ext cx="8856984" cy="2205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обучающихся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учителей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них прошли обучение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 классы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обучающихся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классы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обучающихся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классы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 обучающихся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</a:t>
                      </a:r>
                      <a:endParaRPr lang="ru-RU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8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25495542"/>
                  </a:ext>
                </a:extLst>
              </a:tr>
            </a:tbl>
          </a:graphicData>
        </a:graphic>
      </p:graphicFrame>
      <p:pic>
        <p:nvPicPr>
          <p:cNvPr id="8" name="Picture 2" descr="https://viro.edu.ru/wp-content/uploads/2022/02/3221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9" y="0"/>
            <a:ext cx="1431187" cy="9517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469" y="4285241"/>
            <a:ext cx="892001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Font typeface="Wingdings" pitchFamily="2" charset="2"/>
              <a:buChar char="Ø"/>
            </a:pPr>
            <a:r>
              <a:rPr lang="ru-RU" sz="2100" b="1" dirty="0" smtClean="0"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предметы – в 5-6 классах «Основы духовно-нравственной культуры народов России», в 7-8,10 классах курс «Вероятность и статистика»; в 9,11 классах изучается интегрировано в содержании предмета «Математика»</a:t>
            </a:r>
          </a:p>
          <a:p>
            <a:pPr indent="180975">
              <a:buFont typeface="Wingdings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новое понятие «функциональная грамотность», изучение второго иностранного языка, а также родного языка и родной литературы осуществляется по заявлению родителей (законных представителей) и «при наличии в организации необходимых условий»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69" y="764704"/>
            <a:ext cx="8920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Инновационная деятельность               </a:t>
            </a:r>
            <a:endParaRPr lang="ru-RU" sz="2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6480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Современная школа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1563" y="1844675"/>
            <a:ext cx="5832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" descr="IMG_20221020_1336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27" r="4030" b="678"/>
          <a:stretch/>
        </p:blipFill>
        <p:spPr bwMode="auto">
          <a:xfrm flipH="1">
            <a:off x="4644008" y="2923119"/>
            <a:ext cx="4237941" cy="37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69" y="692696"/>
            <a:ext cx="8920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Инновационная деятельность               </a:t>
            </a:r>
            <a:endParaRPr lang="ru-RU" sz="2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459460"/>
              </p:ext>
            </p:extLst>
          </p:nvPr>
        </p:nvGraphicFramePr>
        <p:xfrm>
          <a:off x="123326" y="1244830"/>
          <a:ext cx="8856984" cy="121823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711589789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132453964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1221918112"/>
                    </a:ext>
                  </a:extLst>
                </a:gridCol>
              </a:tblGrid>
              <a:tr h="283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Учебный</a:t>
                      </a:r>
                      <a:r>
                        <a:rPr lang="ru-RU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г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dirty="0" smtClean="0">
                          <a:solidFill>
                            <a:srgbClr val="212529"/>
                          </a:solidFill>
                        </a:rPr>
                        <a:t>Психолого-педагогический класс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dirty="0" smtClean="0">
                          <a:solidFill>
                            <a:srgbClr val="212529"/>
                          </a:solidFill>
                        </a:rPr>
                        <a:t>Класс АПК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58333763"/>
                  </a:ext>
                </a:extLst>
              </a:tr>
              <a:tr h="45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2022-2023 учебный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2/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88288020"/>
                  </a:ext>
                </a:extLst>
              </a:tr>
              <a:tr h="45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2023-2024 учебный 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4/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0096808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4682" t="10001" r="19723" b="1"/>
          <a:stretch/>
        </p:blipFill>
        <p:spPr>
          <a:xfrm>
            <a:off x="179512" y="2924944"/>
            <a:ext cx="4152754" cy="37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0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Цифровая школа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341563" y="1844675"/>
            <a:ext cx="5832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9269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Количество </a:t>
            </a:r>
            <a:r>
              <a:rPr lang="ru-RU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зарегистрированных в ИС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6950910"/>
              </p:ext>
            </p:extLst>
          </p:nvPr>
        </p:nvGraphicFramePr>
        <p:xfrm>
          <a:off x="81852" y="1340768"/>
          <a:ext cx="8836279" cy="518325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2761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/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/>
                <a:gridCol w="889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2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Информационная система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Обучающиеся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ФГИС «Моя школа»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1319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«Сферум» (образовательная on-line платформа)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1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АИС ЭДО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(обучающиеся и 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воспитанники ДО)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1534</a:t>
                      </a:r>
                    </a:p>
                  </a:txBody>
                  <a:tcPr marL="68580" marR="68580" marT="0" marB="0" anchor="ctr"/>
                </a:tc>
              </a:tr>
              <a:tr h="171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АИС ЭЖ (Электронный дневник)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1227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10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44623"/>
            <a:ext cx="8928992" cy="7200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200" b="1" dirty="0" smtClean="0"/>
              <a:t>Успех каждого ребенка</a:t>
            </a:r>
          </a:p>
        </p:txBody>
      </p:sp>
      <p:graphicFrame>
        <p:nvGraphicFramePr>
          <p:cNvPr id="162877" name="Group 6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39510413"/>
              </p:ext>
            </p:extLst>
          </p:nvPr>
        </p:nvGraphicFramePr>
        <p:xfrm>
          <a:off x="22845" y="1484784"/>
          <a:ext cx="8928992" cy="5135136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1296144">
                <a:tc gridSpan="2"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участников регионального этапа Всероссийской олимпиады школьников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участников Областной предметной олимпиады «ЮНИОР»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445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2022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2022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534131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34 участника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 участника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этап – 7 участников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этап – 2 участника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этап – 17 участников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этап – 6 участников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62869" name="Picture 53" descr="логотип ВсОШ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95" r="22050"/>
          <a:stretch/>
        </p:blipFill>
        <p:spPr bwMode="auto">
          <a:xfrm>
            <a:off x="8065665" y="50805"/>
            <a:ext cx="849663" cy="8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2826" name="Rectangle 10"/>
          <p:cNvSpPr>
            <a:spLocks noGrp="1"/>
          </p:cNvSpPr>
          <p:nvPr>
            <p:ph type="body" sz="half" idx="1"/>
          </p:nvPr>
        </p:nvSpPr>
        <p:spPr>
          <a:xfrm>
            <a:off x="0" y="743504"/>
            <a:ext cx="8928991" cy="597263"/>
          </a:xfr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  <a:t>Участие в региональных олимпиадах </a:t>
            </a:r>
          </a:p>
        </p:txBody>
      </p:sp>
    </p:spTree>
    <p:extLst>
      <p:ext uri="{BB962C8B-B14F-4D97-AF65-F5344CB8AC3E}">
        <p14:creationId xmlns:p14="http://schemas.microsoft.com/office/powerpoint/2010/main" xmlns="" val="4089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/>
          </p:cNvSpPr>
          <p:nvPr>
            <p:ph type="body" sz="half" idx="1"/>
          </p:nvPr>
        </p:nvSpPr>
        <p:spPr>
          <a:xfrm>
            <a:off x="154272" y="764704"/>
            <a:ext cx="8784976" cy="79216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  <a:t>Результативность участия в региональных этапах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+mj-lt"/>
              </a:rPr>
              <a:t>ВсОШ</a:t>
            </a:r>
            <a: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  <a:t>, предметной олимпиады «ЮНИОР»</a:t>
            </a:r>
            <a:endParaRPr lang="ru-RU" altLang="ru-RU" sz="2400" dirty="0" smtClean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68997" name="Group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71474164"/>
              </p:ext>
            </p:extLst>
          </p:nvPr>
        </p:nvGraphicFramePr>
        <p:xfrm>
          <a:off x="32419" y="1700808"/>
          <a:ext cx="8938429" cy="4896544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2234607"/>
                <a:gridCol w="1986938"/>
                <a:gridCol w="2482277"/>
                <a:gridCol w="2234607"/>
              </a:tblGrid>
              <a:tr h="1249678">
                <a:tc gridSpan="2"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призёров регионального этапа </a:t>
                      </a:r>
                      <a:r>
                        <a:rPr kumimoji="0" lang="ru-RU" altLang="ru-RU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ВсОШ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призёров </a:t>
                      </a:r>
                      <a:b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Областной предметной олимпиады «ЮНИОР»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5380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2022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2022 год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461486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 призёров </a:t>
                      </a:r>
                      <a:b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(английский язык, </a:t>
                      </a:r>
                      <a:b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технология, </a:t>
                      </a:r>
                      <a:b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altLang="ru-RU" sz="2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татарский язык)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Нет призёров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этап – 2 призёра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этап – нет призёров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этап – 6 призёров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этап – 1 призёр (английский язык)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168993" name="Picture 33" descr="pkcN-M5h_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2" t="7906" r="15693" b="6603"/>
          <a:stretch/>
        </p:blipFill>
        <p:spPr bwMode="auto">
          <a:xfrm>
            <a:off x="8100392" y="32922"/>
            <a:ext cx="870457" cy="8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44623"/>
            <a:ext cx="8928992" cy="7200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200" b="1" dirty="0" smtClean="0"/>
              <a:t>Успех каждого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836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1" name="Rectangle 7"/>
          <p:cNvSpPr>
            <a:spLocks noGrp="1"/>
          </p:cNvSpPr>
          <p:nvPr>
            <p:ph type="body" sz="half" idx="1"/>
          </p:nvPr>
        </p:nvSpPr>
        <p:spPr>
          <a:xfrm>
            <a:off x="53975" y="764704"/>
            <a:ext cx="8917384" cy="7200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  <a:t>Результативность участия в интеллектуальных, </a:t>
            </a:r>
            <a:b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  <a:t>творческих конкурсах, олимпиадах в 2022 году</a:t>
            </a:r>
            <a:r>
              <a:rPr lang="ru-RU" altLang="ru-RU" sz="2400" dirty="0" smtClean="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graphicFrame>
        <p:nvGraphicFramePr>
          <p:cNvPr id="190636" name="Group 17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06020641"/>
              </p:ext>
            </p:extLst>
          </p:nvPr>
        </p:nvGraphicFramePr>
        <p:xfrm>
          <a:off x="34677" y="1628800"/>
          <a:ext cx="8911653" cy="515991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016350"/>
                <a:gridCol w="2016224"/>
                <a:gridCol w="1879079"/>
              </a:tblGrid>
              <a:tr h="121518">
                <a:tc rowSpan="2"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Название олимпиады, конкурса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Результативность участия </a:t>
                      </a:r>
                      <a:b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(победители и призёры)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Муниципальный уровень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Региональный уровень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28376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Всероссийский конкурс сочинений «Моя малая родина»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призёра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558240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Всероссийский конкурс на лучшее сочинение  о родной культуре на русском языке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призёр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Всероссийская олимпиада по избирательному праву и избирательному процессу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призёра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Областная олимпиада для учащихся 4 классов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 победителя, 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 призёров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28376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Всероссийский конкурс сочинений «Класс!»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победителя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29822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Межрегиональная многопрофильная олимпиада для школьников «Менделеев» по биологии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победитель 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</a:t>
                      </a: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этапа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45054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Всероссийский конкурс чтецов «Живая классика»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победитель, 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призёра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0"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Областная  олимпиада по офтальмологии для 5-11 классов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призера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90638" name="Picture 174" descr="0jgaSBdH8o0-2048x1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53" y="116630"/>
            <a:ext cx="1079252" cy="72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641" name="Picture 177" descr="wfCHEL8xa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080893" cy="7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44623"/>
            <a:ext cx="8928992" cy="7200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200" b="1" dirty="0" smtClean="0"/>
              <a:t>Успех каждого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524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730" name="Group 1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4188167"/>
              </p:ext>
            </p:extLst>
          </p:nvPr>
        </p:nvGraphicFramePr>
        <p:xfrm>
          <a:off x="74340" y="1412776"/>
          <a:ext cx="8840116" cy="53340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44816"/>
                <a:gridCol w="1495300"/>
              </a:tblGrid>
              <a:tr h="393059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Тема онлайн-урока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участников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262039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«Художник-аниматор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62039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Кажется, мультик собирается: о современной анимации в России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62039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«Графический дизайн»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45467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Я дизайнер, я так вижу: о реализации в профессии от успешных и востребованных дизайнеров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62039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«Электроника»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213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45467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Схема успеха: о построении карьеры от успешных профессионалов и о достижениях электроники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8417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«Агрономия»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45467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Поле возможностей: о современном сельском хозяйстве в России и профессиональных перспективах от успешных специалистов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62039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«Веб-технологии»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293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6606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Можно в 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IT</a:t>
                      </a: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?: о значении современных веб-технологий в жизни каждого человека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6606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«Обработка листового металла»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6606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«Обслуживание авиационной техники»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323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6606"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Компетенция «Сухое строительство и штукатурные работы»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1116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776288" eaLnBrk="0" hangingPunct="0">
                        <a:spcBef>
                          <a:spcPct val="20000"/>
                        </a:spcBef>
                        <a:buClr>
                          <a:srgbClr val="A04DA3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050925" eaLnBrk="0" hangingPunct="0">
                        <a:spcBef>
                          <a:spcPct val="20000"/>
                        </a:spcBef>
                        <a:buClr>
                          <a:srgbClr val="C4652D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325563" eaLnBrk="0" hangingPunct="0">
                        <a:spcBef>
                          <a:spcPct val="20000"/>
                        </a:spcBef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782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39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697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154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5D3D"/>
                        </a:buClr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783185"/>
            <a:ext cx="8862589" cy="62959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2400" b="1" cap="none" dirty="0" smtClean="0">
                <a:solidFill>
                  <a:schemeClr val="accent2"/>
                </a:solidFill>
              </a:rPr>
              <a:t>Участие во Всероссийских </a:t>
            </a:r>
            <a:r>
              <a:rPr lang="ru-RU" altLang="ru-RU" sz="2400" b="1" cap="none" dirty="0" err="1" smtClean="0">
                <a:solidFill>
                  <a:schemeClr val="accent2"/>
                </a:solidFill>
              </a:rPr>
              <a:t>профориентационных</a:t>
            </a:r>
            <a:r>
              <a:rPr lang="ru-RU" altLang="ru-RU" sz="2400" b="1" cap="none" dirty="0" smtClean="0">
                <a:solidFill>
                  <a:schemeClr val="accent2"/>
                </a:solidFill>
              </a:rPr>
              <a:t> </a:t>
            </a:r>
            <a:br>
              <a:rPr lang="ru-RU" altLang="ru-RU" sz="2400" b="1" cap="none" dirty="0" smtClean="0">
                <a:solidFill>
                  <a:schemeClr val="accent2"/>
                </a:solidFill>
              </a:rPr>
            </a:br>
            <a:r>
              <a:rPr lang="ru-RU" altLang="ru-RU" sz="2400" b="1" cap="none" dirty="0" smtClean="0">
                <a:solidFill>
                  <a:schemeClr val="accent2"/>
                </a:solidFill>
              </a:rPr>
              <a:t>онлайн-уроках «Шоу профессий»</a:t>
            </a:r>
          </a:p>
        </p:txBody>
      </p:sp>
      <p:pic>
        <p:nvPicPr>
          <p:cNvPr id="152721" name="Picture 145" descr="054866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91"/>
          <a:stretch/>
        </p:blipFill>
        <p:spPr bwMode="auto">
          <a:xfrm>
            <a:off x="7740351" y="62682"/>
            <a:ext cx="1229741" cy="6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-1960" y="63104"/>
            <a:ext cx="8928992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/>
              <a:t>Успех каждого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1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96752"/>
            <a:ext cx="8856984" cy="1152128"/>
          </a:xfrm>
        </p:spPr>
        <p:txBody>
          <a:bodyPr>
            <a:noAutofit/>
          </a:bodyPr>
          <a:lstStyle/>
          <a:p>
            <a:pPr marL="0" lvl="0" indent="0" algn="ctr" defTabSz="449263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500" b="1" dirty="0">
                <a:solidFill>
                  <a:srgbClr val="002060"/>
                </a:solidFill>
                <a:ea typeface="Microsoft YaHei" panose="020B0503020204020204" pitchFamily="34" charset="-122"/>
                <a:cs typeface="Calibri" panose="020F0502020204030204" pitchFamily="34" charset="0"/>
              </a:rPr>
              <a:t>Численность детей </a:t>
            </a:r>
            <a:r>
              <a:rPr lang="ru-RU" altLang="ru-RU" sz="2500" b="1" dirty="0">
                <a:solidFill>
                  <a:srgbClr val="002060"/>
                </a:solidFill>
                <a:ea typeface="Microsoft YaHei" panose="020B0503020204020204" pitchFamily="34" charset="-122"/>
                <a:cs typeface="DejaVu Sans" charset="0"/>
              </a:rPr>
              <a:t>в возрасте от 5 до 18 лет,</a:t>
            </a:r>
            <a:r>
              <a:rPr lang="ru-RU" altLang="ru-RU" sz="2500" b="1" dirty="0">
                <a:solidFill>
                  <a:srgbClr val="002060"/>
                </a:solidFill>
                <a:ea typeface="Microsoft YaHei" panose="020B0503020204020204" pitchFamily="34" charset="-122"/>
                <a:cs typeface="Calibri" panose="020F0502020204030204" pitchFamily="34" charset="0"/>
              </a:rPr>
              <a:t> занимающихся в системе дополнительного </a:t>
            </a:r>
            <a:r>
              <a:rPr lang="ru-RU" altLang="ru-RU" sz="2500" b="1" dirty="0" smtClean="0">
                <a:solidFill>
                  <a:srgbClr val="002060"/>
                </a:solidFill>
                <a:ea typeface="Microsoft YaHei" panose="020B0503020204020204" pitchFamily="34" charset="-122"/>
                <a:cs typeface="Calibri" panose="020F0502020204030204" pitchFamily="34" charset="0"/>
              </a:rPr>
              <a:t>образования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858816"/>
              </p:ext>
            </p:extLst>
          </p:nvPr>
        </p:nvGraphicFramePr>
        <p:xfrm>
          <a:off x="827584" y="2636912"/>
          <a:ext cx="7434598" cy="3600400"/>
        </p:xfrm>
        <a:graphic>
          <a:graphicData uri="http://schemas.openxmlformats.org/presentationml/2006/ole">
            <p:oleObj spid="_x0000_s3077" r:id="rId4" imgW="4709291" imgH="1934950" progId="">
              <p:embed/>
            </p:oleObj>
          </a:graphicData>
        </a:graphic>
      </p:graphicFrame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1763688" y="4257092"/>
            <a:ext cx="1800200" cy="8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Times New Roman" panose="02020603050405020304" pitchFamily="18" charset="0"/>
              </a:rPr>
              <a:t>90 % </a:t>
            </a: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5148064" y="3861048"/>
            <a:ext cx="13514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</a:tabLst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DejaVu Sans" charset="0"/>
              </a:rPr>
              <a:t>171 %      </a:t>
            </a:r>
          </a:p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DejaVu Sans" charset="0"/>
              </a:rPr>
              <a:t>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5496" y="44623"/>
            <a:ext cx="8928992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smtClean="0"/>
              <a:t>Успех каждого ребенка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673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Федеральный проект «</a:t>
            </a:r>
            <a:r>
              <a:rPr lang="ru-RU" sz="3200" b="1" dirty="0"/>
              <a:t>Патриотическое</a:t>
            </a:r>
            <a:r>
              <a:rPr lang="ru-RU" sz="2800" b="1" dirty="0"/>
              <a:t> воспитание»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4006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реализуется рабочая программа воспитания, актуализированная в новом учебном году с </a:t>
            </a:r>
            <a:r>
              <a:rPr lang="ru-RU" sz="2400" b="1" dirty="0">
                <a:solidFill>
                  <a:srgbClr val="000000"/>
                </a:solidFill>
              </a:rPr>
              <a:t>учетом обновленных </a:t>
            </a:r>
            <a:r>
              <a:rPr lang="ru-RU" sz="2400" b="1" dirty="0" smtClean="0">
                <a:solidFill>
                  <a:srgbClr val="000000"/>
                </a:solidFill>
              </a:rPr>
              <a:t>ФГОС;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с </a:t>
            </a:r>
            <a:r>
              <a:rPr lang="ru-RU" sz="2400" b="1" dirty="0">
                <a:solidFill>
                  <a:srgbClr val="000000"/>
                </a:solidFill>
              </a:rPr>
              <a:t>1 сентября каждая учебная неделя в школе начинается с торжественной церемонии поднятия государственного флага и исполнения гимна РФ;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введены внеурочные занятия для обучающихся 5-11 «Разговоры о важном», «Россия – мои горизонты» для 6-11 классов, </a:t>
            </a:r>
            <a:r>
              <a:rPr lang="ru-RU" sz="2400" b="1" dirty="0">
                <a:solidFill>
                  <a:srgbClr val="000000"/>
                </a:solidFill>
              </a:rPr>
              <a:t>которые  являются обязательной частью основной образовательной программы</a:t>
            </a:r>
            <a:r>
              <a:rPr lang="ru-RU" sz="2400" b="1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</a:rPr>
              <a:t>программа внеурочной деятельности по активной социализации обучающихся 5-х классов «Я-ты-он-она – вместе целая страна».</a:t>
            </a:r>
            <a:endParaRPr lang="ru-RU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обеспечение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36712"/>
            <a:ext cx="8928992" cy="5976664"/>
          </a:xfrm>
        </p:spPr>
        <p:txBody>
          <a:bodyPr rtlCol="0">
            <a:noAutofit/>
          </a:bodyPr>
          <a:lstStyle/>
          <a:p>
            <a:pPr marL="447675" indent="-358775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Указ </a:t>
            </a:r>
            <a:r>
              <a:rPr lang="ru-RU" sz="2800" b="1" dirty="0">
                <a:solidFill>
                  <a:schemeClr val="accent2"/>
                </a:solidFill>
              </a:rPr>
              <a:t>Президента России </a:t>
            </a:r>
            <a:r>
              <a:rPr lang="ru-RU" sz="2800" b="1" dirty="0" smtClean="0">
                <a:solidFill>
                  <a:schemeClr val="accent2"/>
                </a:solidFill>
              </a:rPr>
              <a:t>от 7 мая 2018 года</a:t>
            </a:r>
            <a:r>
              <a:rPr lang="ru-RU" sz="28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/>
              <a:t>О национальных целях и стратегических задачах развития Российской Федерации на период до 2024 года», который вступил в силу со дня его официального </a:t>
            </a:r>
            <a:r>
              <a:rPr lang="ru-RU" sz="2000" dirty="0" smtClean="0"/>
              <a:t>опубликования. (kremlin.ru</a:t>
            </a:r>
            <a:r>
              <a:rPr lang="ru-RU" sz="2000" dirty="0"/>
              <a:t>)</a:t>
            </a:r>
            <a:endParaRPr lang="ru-RU" sz="2800" dirty="0"/>
          </a:p>
          <a:p>
            <a:pPr marL="447675" indent="-358775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Постановление Правительства Тюменской области от </a:t>
            </a:r>
            <a:r>
              <a:rPr lang="ru-RU" sz="2800" b="1" dirty="0">
                <a:solidFill>
                  <a:schemeClr val="accent2"/>
                </a:solidFill>
              </a:rPr>
              <a:t>14 декабря 2018 года N 479-п</a:t>
            </a:r>
            <a:r>
              <a:rPr lang="ru-RU" sz="2800" dirty="0" smtClean="0"/>
              <a:t>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государственной программы Тюменской области "Развитие образования и науки" и признании утратившими силу некоторых нормативных правовых актов (с изменениями на 5 ноября 2019 года</a:t>
            </a:r>
            <a:r>
              <a:rPr lang="ru-RU" sz="2000" dirty="0" smtClean="0"/>
              <a:t>)»</a:t>
            </a:r>
            <a:endParaRPr lang="ru-RU" sz="2000" dirty="0"/>
          </a:p>
          <a:p>
            <a:pPr marL="447675" indent="-358775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chemeClr val="accent2"/>
                </a:solidFill>
              </a:rPr>
              <a:t>Приказ управления образования, культуры, спорта и молодежной политики от </a:t>
            </a:r>
            <a:r>
              <a:rPr lang="ru-RU" sz="2800" b="1" dirty="0" smtClean="0">
                <a:solidFill>
                  <a:schemeClr val="accent2"/>
                </a:solidFill>
              </a:rPr>
              <a:t>8 мая 2019 года</a:t>
            </a:r>
            <a:r>
              <a:rPr lang="ru-RU" sz="2800" b="1" dirty="0" smtClean="0"/>
              <a:t> </a:t>
            </a:r>
            <a:r>
              <a:rPr lang="ru-RU" sz="2000" dirty="0"/>
              <a:t>«Об утверждении плана мероприятий по реализации национального проекта «Образование» на территории Аромашевского муниципального </a:t>
            </a:r>
            <a:r>
              <a:rPr lang="ru-RU" sz="2000" dirty="0" smtClean="0"/>
              <a:t>района»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39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54461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 открыто первичное отделение Российского движения детей и молодёжи, «Движение Первых»  МАОУ «Аромашевская СОШ им. В.Д. Кармацкого». На сайте «Движение Первых» зарегистрировано</a:t>
            </a:r>
            <a:r>
              <a:rPr lang="ru-RU" sz="2400" b="1" dirty="0" smtClean="0"/>
              <a:t> </a:t>
            </a:r>
            <a:r>
              <a:rPr lang="ru-RU" sz="2400" dirty="0" smtClean="0"/>
              <a:t>156 </a:t>
            </a:r>
            <a:r>
              <a:rPr lang="ru-RU" sz="2400" b="1" dirty="0" smtClean="0">
                <a:solidFill>
                  <a:srgbClr val="000000"/>
                </a:solidFill>
              </a:rPr>
              <a:t>обучающихся и педагогов;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 2 отряда Всероссийского военно-патриотического общественного движения «</a:t>
            </a:r>
            <a:r>
              <a:rPr lang="ru-RU" sz="2400" b="1" dirty="0" err="1" smtClean="0">
                <a:solidFill>
                  <a:srgbClr val="000000"/>
                </a:solidFill>
              </a:rPr>
              <a:t>Юнармия</a:t>
            </a:r>
            <a:r>
              <a:rPr lang="ru-RU" sz="2400" b="1" dirty="0" smtClean="0">
                <a:solidFill>
                  <a:srgbClr val="000000"/>
                </a:solidFill>
              </a:rPr>
              <a:t>», в них 43 обучающихся;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730 обучающихся и педагогов – участники Всероссийского конкурса «Большая перемена»;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</a:rPr>
              <a:t>394</a:t>
            </a:r>
            <a:r>
              <a:rPr lang="ru-RU" sz="2400" b="1" dirty="0" smtClean="0">
                <a:solidFill>
                  <a:srgbClr val="000000"/>
                </a:solidFill>
              </a:rPr>
              <a:t> обучающихся – участники Всероссийской программы </a:t>
            </a:r>
            <a:r>
              <a:rPr lang="ru-RU" sz="2400" b="1" dirty="0">
                <a:solidFill>
                  <a:srgbClr val="000000"/>
                </a:solidFill>
              </a:rPr>
              <a:t>развития социальной активности обучающихся начальных классов «Орлята России</a:t>
            </a:r>
            <a:r>
              <a:rPr lang="ru-RU" sz="2400" b="1" dirty="0" smtClean="0">
                <a:solidFill>
                  <a:srgbClr val="000000"/>
                </a:solidFill>
              </a:rPr>
              <a:t>».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Федеральный проект «Патриотическое воспитание»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9798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0385203"/>
              </p:ext>
            </p:extLst>
          </p:nvPr>
        </p:nvGraphicFramePr>
        <p:xfrm>
          <a:off x="0" y="764704"/>
          <a:ext cx="89644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Социальная активность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48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569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Предложения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472608"/>
          </a:xfrm>
        </p:spPr>
        <p:txBody>
          <a:bodyPr>
            <a:normAutofit/>
          </a:bodyPr>
          <a:lstStyle/>
          <a:p>
            <a:pPr marL="0" indent="361950" algn="just">
              <a:buFont typeface="+mj-lt"/>
              <a:buAutoNum type="arabicPeriod"/>
            </a:pPr>
            <a:r>
              <a:rPr lang="ru-RU" sz="2500" b="1" dirty="0" smtClean="0">
                <a:ea typeface="Times New Roman" panose="02020603050405020304" pitchFamily="18" charset="0"/>
              </a:rPr>
              <a:t>Продолжить </a:t>
            </a:r>
            <a:r>
              <a:rPr lang="ru-RU" sz="2500" b="1" dirty="0">
                <a:ea typeface="Times New Roman" panose="02020603050405020304" pitchFamily="18" charset="0"/>
              </a:rPr>
              <a:t>в </a:t>
            </a:r>
            <a:r>
              <a:rPr lang="ru-RU" sz="2500" b="1" dirty="0" smtClean="0">
                <a:ea typeface="Times New Roman" panose="02020603050405020304" pitchFamily="18" charset="0"/>
              </a:rPr>
              <a:t>2023 году  инновационную деятельность школы по направлениям:</a:t>
            </a:r>
          </a:p>
          <a:p>
            <a:pPr marL="0" indent="361950" algn="just">
              <a:buFont typeface="Wingdings" pitchFamily="2" charset="2"/>
              <a:buChar char="Ø"/>
            </a:pPr>
            <a:r>
              <a:rPr lang="ru-RU" sz="2500" b="1" dirty="0" smtClean="0"/>
              <a:t>Реализация обновленных ФГОС НОО, введение ФГОС ООО, подготовка к введению обновленных ФГОС СОО;</a:t>
            </a:r>
          </a:p>
          <a:p>
            <a:pPr marL="0" lvl="0" indent="361950">
              <a:buFont typeface="Wingdings" pitchFamily="2" charset="2"/>
              <a:buChar char="Ø"/>
            </a:pPr>
            <a:r>
              <a:rPr lang="ru-RU" sz="2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Активное внедрение в образовательный процесс всероссийского проекта «Цифровой образовательный контент».</a:t>
            </a:r>
          </a:p>
          <a:p>
            <a:r>
              <a:rPr lang="ru-RU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Продолжить </a:t>
            </a:r>
            <a:r>
              <a:rPr lang="ru-RU" sz="2500" dirty="0">
                <a:ea typeface="Calibri" panose="020F0502020204030204" pitchFamily="34" charset="0"/>
                <a:cs typeface="Times New Roman" panose="02020603050405020304" pitchFamily="18" charset="0"/>
              </a:rPr>
              <a:t>работу по развитию социальной активности у обучающихся через участие в деятельности Российского движения детей и молодежи</a:t>
            </a:r>
            <a:r>
              <a:rPr lang="ru-RU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1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Кадровое обеспечение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3965690"/>
              </p:ext>
            </p:extLst>
          </p:nvPr>
        </p:nvGraphicFramePr>
        <p:xfrm>
          <a:off x="35427" y="1124744"/>
          <a:ext cx="8928991" cy="51125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922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Высшая категория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категория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Соответствие занимаемой должности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Педагогические работники</a:t>
                      </a:r>
                    </a:p>
                    <a:p>
                      <a:pPr algn="r"/>
                      <a:r>
                        <a:rPr lang="ru-RU" sz="2400" b="1" dirty="0" smtClean="0"/>
                        <a:t>из них: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5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Учителя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103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25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49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Воспитатели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4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11"/>
            <a:ext cx="8964488" cy="105584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dirty="0" smtClean="0"/>
              <a:t>Аттестация педагогических работников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645432"/>
              </p:ext>
            </p:extLst>
          </p:nvPr>
        </p:nvGraphicFramePr>
        <p:xfrm>
          <a:off x="35496" y="1268761"/>
          <a:ext cx="8928992" cy="47525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880320"/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26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Год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Всего педагогов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Аттестовано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effectLst/>
                        </a:rPr>
                        <a:t>Аттестовано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Курсы ПК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6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Высшая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Первая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СЗД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2021-2022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124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32 (26%)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 (6%)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19 (60%)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11 (34%)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102 (82%)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2022-2023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124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35 (28%)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13 (37%)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15 (43%)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7 (20%)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95 (77%)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02" marR="485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4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/>
              <a:t>Разработка и реализация ИОМ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013101"/>
              </p:ext>
            </p:extLst>
          </p:nvPr>
        </p:nvGraphicFramePr>
        <p:xfrm>
          <a:off x="0" y="836712"/>
          <a:ext cx="8964487" cy="586829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244273">
                  <a:extLst>
                    <a:ext uri="{9D8B030D-6E8A-4147-A177-3AD203B41FA5}">
                      <a16:colId xmlns:a16="http://schemas.microsoft.com/office/drawing/2014/main" xmlns="" val="475428831"/>
                    </a:ext>
                  </a:extLst>
                </a:gridCol>
                <a:gridCol w="1316662">
                  <a:extLst>
                    <a:ext uri="{9D8B030D-6E8A-4147-A177-3AD203B41FA5}">
                      <a16:colId xmlns:a16="http://schemas.microsoft.com/office/drawing/2014/main" xmlns="" val="3207843437"/>
                    </a:ext>
                  </a:extLst>
                </a:gridCol>
                <a:gridCol w="1069050">
                  <a:extLst>
                    <a:ext uri="{9D8B030D-6E8A-4147-A177-3AD203B41FA5}">
                      <a16:colId xmlns:a16="http://schemas.microsoft.com/office/drawing/2014/main" xmlns="" val="4157509481"/>
                    </a:ext>
                  </a:extLst>
                </a:gridCol>
                <a:gridCol w="1084414">
                  <a:extLst>
                    <a:ext uri="{9D8B030D-6E8A-4147-A177-3AD203B41FA5}">
                      <a16:colId xmlns:a16="http://schemas.microsoft.com/office/drawing/2014/main" xmlns="" val="3500233919"/>
                    </a:ext>
                  </a:extLst>
                </a:gridCol>
                <a:gridCol w="2747183">
                  <a:extLst>
                    <a:ext uri="{9D8B030D-6E8A-4147-A177-3AD203B41FA5}">
                      <a16:colId xmlns:a16="http://schemas.microsoft.com/office/drawing/2014/main" xmlns="" val="3944437403"/>
                    </a:ext>
                  </a:extLst>
                </a:gridCol>
                <a:gridCol w="795237">
                  <a:extLst>
                    <a:ext uri="{9D8B030D-6E8A-4147-A177-3AD203B41FA5}">
                      <a16:colId xmlns:a16="http://schemas.microsoft.com/office/drawing/2014/main" xmlns="" val="1600750886"/>
                    </a:ext>
                  </a:extLst>
                </a:gridCol>
                <a:gridCol w="707668">
                  <a:extLst>
                    <a:ext uri="{9D8B030D-6E8A-4147-A177-3AD203B41FA5}">
                      <a16:colId xmlns:a16="http://schemas.microsoft.com/office/drawing/2014/main" xmlns="" val="2010774463"/>
                    </a:ext>
                  </a:extLst>
                </a:gridCol>
              </a:tblGrid>
              <a:tr h="2012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Год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Единое методическое пространство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Диагностика </a:t>
                      </a:r>
                      <a:r>
                        <a:rPr lang="ru-RU" sz="1800" b="1" dirty="0" err="1">
                          <a:effectLst/>
                        </a:rPr>
                        <a:t>профдефицитов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Разработка и реализация </a:t>
                      </a:r>
                      <a:r>
                        <a:rPr lang="ru-RU" sz="1800" b="1" dirty="0" smtClean="0">
                          <a:effectLst/>
                        </a:rPr>
                        <a:t>ИОМ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ШМО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Наставничество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Инновационные площадки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944419029"/>
                  </a:ext>
                </a:extLst>
              </a:tr>
              <a:tr h="127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2021-2022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124 педагога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114 (92%)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121 (97%)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(13 предметных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</a:t>
                      </a:r>
                      <a:r>
                        <a:rPr lang="ru-RU" sz="1800" b="1" dirty="0" err="1" smtClean="0">
                          <a:effectLst/>
                        </a:rPr>
                        <a:t>межпредметное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 горизонтальных)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 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2520514"/>
                  </a:ext>
                </a:extLst>
              </a:tr>
              <a:tr h="254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2022-2023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124 педагога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123 </a:t>
                      </a: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99%)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123 </a:t>
                      </a: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99%)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 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(Начальные классы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Социально-гуманитарный</a:t>
                      </a:r>
                      <a:r>
                        <a:rPr lang="ru-RU" sz="1800" b="1" baseline="0" dirty="0" smtClean="0">
                          <a:effectLst/>
                        </a:rPr>
                        <a:t> цикл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</a:rPr>
                        <a:t>Естественно-математический цикл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Педагоги-организаторы)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 </a:t>
                      </a:r>
                      <a:r>
                        <a:rPr lang="ru-RU" sz="2000" b="1" dirty="0">
                          <a:effectLst/>
                        </a:rPr>
                        <a:t>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39770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0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16561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Информационное и методическое сопровождение инновационной деятельности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496980"/>
              </p:ext>
            </p:extLst>
          </p:nvPr>
        </p:nvGraphicFramePr>
        <p:xfrm>
          <a:off x="35496" y="1700809"/>
          <a:ext cx="8928993" cy="496871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3921953991"/>
                    </a:ext>
                  </a:extLst>
                </a:gridCol>
                <a:gridCol w="2336043">
                  <a:extLst>
                    <a:ext uri="{9D8B030D-6E8A-4147-A177-3AD203B41FA5}">
                      <a16:colId xmlns:a16="http://schemas.microsoft.com/office/drawing/2014/main" xmlns="" val="3249645889"/>
                    </a:ext>
                  </a:extLst>
                </a:gridCol>
                <a:gridCol w="1045738">
                  <a:extLst>
                    <a:ext uri="{9D8B030D-6E8A-4147-A177-3AD203B41FA5}">
                      <a16:colId xmlns:a16="http://schemas.microsoft.com/office/drawing/2014/main" xmlns="" val="2411406438"/>
                    </a:ext>
                  </a:extLst>
                </a:gridCol>
                <a:gridCol w="1206621">
                  <a:extLst>
                    <a:ext uri="{9D8B030D-6E8A-4147-A177-3AD203B41FA5}">
                      <a16:colId xmlns:a16="http://schemas.microsoft.com/office/drawing/2014/main" xmlns="" val="83190734"/>
                    </a:ext>
                  </a:extLst>
                </a:gridCol>
                <a:gridCol w="1206621">
                  <a:extLst>
                    <a:ext uri="{9D8B030D-6E8A-4147-A177-3AD203B41FA5}">
                      <a16:colId xmlns:a16="http://schemas.microsoft.com/office/drawing/2014/main" xmlns="" val="677117767"/>
                    </a:ext>
                  </a:extLst>
                </a:gridCol>
                <a:gridCol w="1045738">
                  <a:extLst>
                    <a:ext uri="{9D8B030D-6E8A-4147-A177-3AD203B41FA5}">
                      <a16:colId xmlns:a16="http://schemas.microsoft.com/office/drawing/2014/main" xmlns="" val="1470089478"/>
                    </a:ext>
                  </a:extLst>
                </a:gridCol>
              </a:tblGrid>
              <a:tr h="4127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Учебный год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Проект «Цифровая образовательная среда»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Педсовет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Региональный проект «Цифровая школа </a:t>
                      </a:r>
                      <a:r>
                        <a:rPr lang="ru-RU" sz="2400" b="1" dirty="0" err="1">
                          <a:effectLst/>
                        </a:rPr>
                        <a:t>Учи.ру</a:t>
                      </a:r>
                      <a:r>
                        <a:rPr lang="ru-RU" sz="2400" b="1" dirty="0">
                          <a:effectLst/>
                        </a:rPr>
                        <a:t>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Цифровые платформы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Цифровые технологии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3234281910"/>
                  </a:ext>
                </a:extLst>
              </a:tr>
              <a:tr h="409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2021-2022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124 педагога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2558562"/>
                  </a:ext>
                </a:extLst>
              </a:tr>
              <a:tr h="409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2022-2023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124 педагога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101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142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51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8" y="116632"/>
            <a:ext cx="8928992" cy="194421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Участие педагогов в мероприятиях по представлению педагогического опыта</a:t>
            </a:r>
            <a:endParaRPr lang="ru-RU" dirty="0"/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2498552"/>
              </p:ext>
            </p:extLst>
          </p:nvPr>
        </p:nvGraphicFramePr>
        <p:xfrm>
          <a:off x="8801" y="2420888"/>
          <a:ext cx="8955687" cy="382593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79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9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2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Количество педагогов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2022 год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2023 год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Работа по теме самообразования 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124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Заседания ШМО 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87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93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Проведение открытых уроков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104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532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Посещение открытых </a:t>
                      </a:r>
                      <a:r>
                        <a:rPr lang="ru-RU" sz="2000" b="1" dirty="0" smtClean="0">
                          <a:effectLst/>
                        </a:rPr>
                        <a:t>уроков (</a:t>
                      </a:r>
                      <a:r>
                        <a:rPr lang="ru-RU" sz="2000" b="1" dirty="0" err="1" smtClean="0">
                          <a:effectLst/>
                        </a:rPr>
                        <a:t>взаимопосещение</a:t>
                      </a:r>
                      <a:r>
                        <a:rPr lang="ru-RU" sz="2000" b="1" dirty="0" smtClean="0">
                          <a:effectLst/>
                        </a:rPr>
                        <a:t>)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106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252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Конкурс «Педагог </a:t>
                      </a:r>
                      <a:r>
                        <a:rPr lang="ru-RU" sz="2000" b="1" dirty="0" smtClean="0">
                          <a:effectLst/>
                        </a:rPr>
                        <a:t>года»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40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57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Методический совет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Педагогический совет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17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101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Аттестация педагогических работников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32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35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7310" marR="6731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/>
        </p:nvSpPr>
        <p:spPr>
          <a:xfrm>
            <a:off x="0" y="5877272"/>
            <a:ext cx="89644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1800" b="1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1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44624"/>
            <a:ext cx="8856983" cy="112474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Участие педагогов</a:t>
            </a:r>
            <a:br>
              <a:rPr lang="ru-RU" dirty="0" smtClean="0"/>
            </a:br>
            <a:r>
              <a:rPr lang="ru-RU" dirty="0" smtClean="0"/>
              <a:t>в областных конкурсах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8858738"/>
              </p:ext>
            </p:extLst>
          </p:nvPr>
        </p:nvGraphicFramePr>
        <p:xfrm>
          <a:off x="11219" y="1046155"/>
          <a:ext cx="8928993" cy="57835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530524">
                  <a:extLst>
                    <a:ext uri="{9D8B030D-6E8A-4147-A177-3AD203B41FA5}">
                      <a16:colId xmlns:a16="http://schemas.microsoft.com/office/drawing/2014/main" xmlns="" val="283598933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9774596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9491755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776009565"/>
                    </a:ext>
                  </a:extLst>
                </a:gridCol>
                <a:gridCol w="1438029">
                  <a:extLst>
                    <a:ext uri="{9D8B030D-6E8A-4147-A177-3AD203B41FA5}">
                      <a16:colId xmlns:a16="http://schemas.microsoft.com/office/drawing/2014/main" xmlns="" val="330953523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Конкурсное мероприятие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07297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Участники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Победители (призеры)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Участники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Победители (призеры)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79030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Конкурс «Педагог года»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0754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Конкурсы на лучшие методические разработки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Метапредметная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олимпиада «Команда большой страны»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Олимпиада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«Хранители русского языка»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Конкурс «Звездный час» номинация «Две звезды»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0624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Цифровой урок для нового образования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7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6312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Лучший учитель татарского языка и литературы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на присуждение премий лучшим учителям за достижения в педагогической деятельности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Флагманы образования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4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38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5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665572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/>
        </p:nvSpPr>
        <p:spPr>
          <a:xfrm>
            <a:off x="-9733" y="6165304"/>
            <a:ext cx="8949945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1800" b="1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4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56984" cy="10801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Участие педагогов во всероссийских конкурсах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359409"/>
              </p:ext>
            </p:extLst>
          </p:nvPr>
        </p:nvGraphicFramePr>
        <p:xfrm>
          <a:off x="35496" y="2132856"/>
          <a:ext cx="8928993" cy="302512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13499952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69671116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18870976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750227436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656480536"/>
                    </a:ext>
                  </a:extLst>
                </a:gridCol>
              </a:tblGrid>
              <a:tr h="3909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Конкурсное мероприятие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2022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2023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6797183"/>
                  </a:ext>
                </a:extLst>
              </a:tr>
              <a:tr h="781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Участники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Победители (призеры)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Участники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Победители (призеры)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06873747"/>
                  </a:ext>
                </a:extLst>
              </a:tr>
              <a:tr h="1563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Конкурсы методических разработок педагогов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17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11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41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32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800474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/>
        </p:nvSpPr>
        <p:spPr>
          <a:xfrm>
            <a:off x="0" y="6165304"/>
            <a:ext cx="89644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ru-RU" sz="1800" b="1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2395</TotalTime>
  <Words>2562</Words>
  <Application>Microsoft Office PowerPoint</Application>
  <PresentationFormat>Экран (4:3)</PresentationFormat>
  <Paragraphs>439</Paragraphs>
  <Slides>22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Главная</vt:lpstr>
      <vt:lpstr>Анализ развития системы образования по ключевым направлениям национального проекта «образование»</vt:lpstr>
      <vt:lpstr>Правовое обеспечение</vt:lpstr>
      <vt:lpstr>Кадровое обеспечение</vt:lpstr>
      <vt:lpstr>Аттестация педагогических работников</vt:lpstr>
      <vt:lpstr>Разработка и реализация ИОМ</vt:lpstr>
      <vt:lpstr>Информационное и методическое сопровождение инновационной деятельности</vt:lpstr>
      <vt:lpstr>Участие педагогов в мероприятиях по представлению педагогического опыта</vt:lpstr>
      <vt:lpstr>Участие педагогов в областных конкурсах</vt:lpstr>
      <vt:lpstr>Участие педагогов во всероссийских конкурсах</vt:lpstr>
      <vt:lpstr>Профессиональный стандарт «Педагог»</vt:lpstr>
      <vt:lpstr>Современная школа</vt:lpstr>
      <vt:lpstr>Современная школа</vt:lpstr>
      <vt:lpstr>Цифровая школа</vt:lpstr>
      <vt:lpstr>Успех каждого ребенка</vt:lpstr>
      <vt:lpstr>Успех каждого ребенка</vt:lpstr>
      <vt:lpstr>Успех каждого ребенка</vt:lpstr>
      <vt:lpstr>Участие во Всероссийских профориентационных  онлайн-уроках «Шоу профессий»</vt:lpstr>
      <vt:lpstr>Слайд 18</vt:lpstr>
      <vt:lpstr>Федеральный проект «Патриотическое воспитание»</vt:lpstr>
      <vt:lpstr>Федеральный проект «Патриотическое воспитание»</vt:lpstr>
      <vt:lpstr>Социальная активность</vt:lpstr>
      <vt:lpstr>Предложения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ПМПК</dc:creator>
  <cp:lastModifiedBy>Aser</cp:lastModifiedBy>
  <cp:revision>147</cp:revision>
  <cp:lastPrinted>2019-12-18T04:41:25Z</cp:lastPrinted>
  <dcterms:created xsi:type="dcterms:W3CDTF">2019-12-18T03:34:20Z</dcterms:created>
  <dcterms:modified xsi:type="dcterms:W3CDTF">2023-12-18T11:37:12Z</dcterms:modified>
</cp:coreProperties>
</file>