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4" r:id="rId5"/>
    <p:sldId id="265" r:id="rId6"/>
    <p:sldId id="259" r:id="rId7"/>
    <p:sldId id="266" r:id="rId8"/>
    <p:sldId id="267" r:id="rId9"/>
    <p:sldId id="268" r:id="rId10"/>
    <p:sldId id="260" r:id="rId11"/>
    <p:sldId id="270" r:id="rId12"/>
    <p:sldId id="272" r:id="rId13"/>
    <p:sldId id="273" r:id="rId14"/>
    <p:sldId id="274" r:id="rId15"/>
    <p:sldId id="271" r:id="rId16"/>
    <p:sldId id="261" r:id="rId17"/>
    <p:sldId id="263" r:id="rId18"/>
    <p:sldId id="269" r:id="rId19"/>
    <p:sldId id="275" r:id="rId20"/>
    <p:sldId id="262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7C7F1-B264-4122-94EA-72994148785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C3BE7-77CC-4A69-89F1-E57D99AF910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7C7F1-B264-4122-94EA-72994148785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C3BE7-77CC-4A69-89F1-E57D99AF910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7C7F1-B264-4122-94EA-72994148785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C3BE7-77CC-4A69-89F1-E57D99AF910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7C7F1-B264-4122-94EA-72994148785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C3BE7-77CC-4A69-89F1-E57D99AF910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7C7F1-B264-4122-94EA-72994148785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C3BE7-77CC-4A69-89F1-E57D99AF910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7C7F1-B264-4122-94EA-72994148785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C3BE7-77CC-4A69-89F1-E57D99AF910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7C7F1-B264-4122-94EA-729941487856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C3BE7-77CC-4A69-89F1-E57D99AF910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7C7F1-B264-4122-94EA-729941487856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C3BE7-77CC-4A69-89F1-E57D99AF910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7C7F1-B264-4122-94EA-729941487856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C3BE7-77CC-4A69-89F1-E57D99AF910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7C7F1-B264-4122-94EA-72994148785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C3BE7-77CC-4A69-89F1-E57D99AF910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7C7F1-B264-4122-94EA-72994148785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C3BE7-77CC-4A69-89F1-E57D99AF910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7C7F1-B264-4122-94EA-72994148785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C3BE7-77CC-4A69-89F1-E57D99AF9105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" y="1"/>
            <a:ext cx="12191999" cy="68544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3479" y="577051"/>
            <a:ext cx="10617693" cy="499812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Bahnschrift" panose="020B0502040204020203" pitchFamily="34" charset="0"/>
              </a:rPr>
              <a:t>Анализ </a:t>
            </a:r>
            <a:br>
              <a:rPr lang="ru-RU" b="1" dirty="0" smtClean="0">
                <a:latin typeface="Bahnschrift" panose="020B0502040204020203" pitchFamily="34" charset="0"/>
              </a:rPr>
            </a:br>
            <a:r>
              <a:rPr lang="ru-RU" b="1" dirty="0" smtClean="0">
                <a:latin typeface="Bahnschrift" panose="020B0502040204020203" pitchFamily="34" charset="0"/>
              </a:rPr>
              <a:t>развития системы образования </a:t>
            </a:r>
            <a:br>
              <a:rPr lang="ru-RU" b="1" dirty="0" smtClean="0">
                <a:latin typeface="Bahnschrift" panose="020B0502040204020203" pitchFamily="34" charset="0"/>
              </a:rPr>
            </a:br>
            <a:r>
              <a:rPr lang="ru-RU" b="1" dirty="0" smtClean="0">
                <a:latin typeface="Bahnschrift" panose="020B0502040204020203" pitchFamily="34" charset="0"/>
              </a:rPr>
              <a:t>по ключевым направлениям национального проекта «Образование»</a:t>
            </a:r>
            <a:br>
              <a:rPr lang="ru-RU" b="1" dirty="0" smtClean="0">
                <a:latin typeface="Bahnschrift" panose="020B0502040204020203" pitchFamily="34" charset="0"/>
              </a:rPr>
            </a:br>
            <a:r>
              <a:rPr lang="ru-RU" b="1" dirty="0" smtClean="0">
                <a:latin typeface="Bahnschrift" panose="020B0502040204020203" pitchFamily="34" charset="0"/>
              </a:rPr>
              <a:t>2024 год</a:t>
            </a:r>
            <a:endParaRPr lang="ru-RU" b="1" dirty="0">
              <a:latin typeface="Bahnschrift" panose="020B0502040204020203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662" y="461639"/>
            <a:ext cx="9207099" cy="1056443"/>
          </a:xfrm>
        </p:spPr>
        <p:txBody>
          <a:bodyPr>
            <a:normAutofit fontScale="90000"/>
          </a:bodyPr>
          <a:lstStyle/>
          <a:p>
            <a:pPr lvl="0" algn="ctr" eaLnBrk="0" fontAlgn="t" hangingPunct="0">
              <a:lnSpc>
                <a:spcPct val="100000"/>
              </a:lnSpc>
              <a:spcAft>
                <a:spcPct val="0"/>
              </a:spcAft>
            </a:pPr>
            <a:r>
              <a:rPr lang="ru-RU" b="0" i="0" dirty="0" smtClean="0">
                <a:solidFill>
                  <a:srgbClr val="202020"/>
                </a:solidFill>
                <a:effectLst/>
                <a:latin typeface="Roboto"/>
              </a:rPr>
              <a:t>Успех каждого ребенка</a:t>
            </a:r>
            <a:br>
              <a:rPr lang="ru-RU" b="0" i="0" dirty="0" smtClean="0">
                <a:solidFill>
                  <a:srgbClr val="202020"/>
                </a:solidFill>
                <a:effectLst/>
                <a:latin typeface="Roboto"/>
              </a:rPr>
            </a:br>
            <a:br>
              <a:rPr lang="ru-RU" altLang="ru-RU" sz="1600" b="1" dirty="0">
                <a:solidFill>
                  <a:srgbClr val="3F78B4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ru-RU" altLang="ru-RU" sz="2200" b="1" dirty="0">
                <a:solidFill>
                  <a:srgbClr val="3F78B4"/>
                </a:solidFill>
                <a:latin typeface="Arial Narrow" panose="020B0606020202030204" pitchFamily="34" charset="0"/>
                <a:ea typeface="+mn-ea"/>
                <a:cs typeface="+mn-cs"/>
              </a:rPr>
              <a:t>Самоопределение и профессиональная ориентация всех обучающихся</a:t>
            </a:r>
            <a:br>
              <a:rPr lang="ru-RU" altLang="ru-RU" sz="1600" b="1" dirty="0">
                <a:solidFill>
                  <a:srgbClr val="3F78B4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47" y="1435008"/>
            <a:ext cx="11605998" cy="4770483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b="1" dirty="0" smtClean="0">
                <a:solidFill>
                  <a:prstClr val="black"/>
                </a:solidFill>
              </a:rPr>
              <a:t>Мероприятия «Талант и Успех»</a:t>
            </a:r>
            <a:endParaRPr lang="ru-RU" b="1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22285" y="1874900"/>
          <a:ext cx="8625397" cy="4868552"/>
        </p:xfrm>
        <a:graphic>
          <a:graphicData uri="http://schemas.openxmlformats.org/drawingml/2006/table">
            <a:tbl>
              <a:tblPr/>
              <a:tblGrid>
                <a:gridCol w="2157500"/>
                <a:gridCol w="2375182"/>
                <a:gridCol w="1936749"/>
                <a:gridCol w="2155966"/>
              </a:tblGrid>
              <a:tr h="1329605">
                <a:tc gridSpan="2">
                  <a:txBody>
                    <a:bodyPr/>
                    <a:lstStyle>
                      <a:lvl1pPr marL="1143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alt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участников регионального этапа Всероссийской олимпиады школьников</a:t>
                      </a:r>
                      <a:endParaRPr kumimoji="0" lang="ru-RU" alt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480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80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80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80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8D1"/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>
                      <a:lvl1pPr marL="1143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alt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участников Областной предметной олимпиады «ЮНИОР»</a:t>
                      </a:r>
                      <a:endParaRPr kumimoji="0" lang="ru-RU" alt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480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80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80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80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8D1"/>
                    </a:solidFill>
                  </a:tcPr>
                </a:tc>
                <a:tc hMerge="1">
                  <a:tcPr/>
                </a:tc>
              </a:tr>
              <a:tr h="1084430">
                <a:tc>
                  <a:txBody>
                    <a:bodyPr/>
                    <a:lstStyle>
                      <a:lvl1pPr marL="1143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alt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год</a:t>
                      </a:r>
                      <a:endParaRPr kumimoji="0" lang="ru-RU" alt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480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80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80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80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A"/>
                    </a:solidFill>
                  </a:tcPr>
                </a:tc>
                <a:tc>
                  <a:txBody>
                    <a:bodyPr/>
                    <a:lstStyle>
                      <a:lvl1pPr marL="1143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alt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год</a:t>
                      </a:r>
                      <a:endParaRPr kumimoji="0" lang="ru-RU" alt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480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80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80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80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A"/>
                    </a:solidFill>
                  </a:tcPr>
                </a:tc>
                <a:tc>
                  <a:txBody>
                    <a:bodyPr/>
                    <a:lstStyle>
                      <a:lvl1pPr marL="1143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alt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год</a:t>
                      </a:r>
                      <a:endParaRPr kumimoji="0" lang="ru-RU" alt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480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80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80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80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A"/>
                    </a:solidFill>
                  </a:tcPr>
                </a:tc>
                <a:tc>
                  <a:txBody>
                    <a:bodyPr/>
                    <a:lstStyle>
                      <a:lvl1pPr marL="1143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alt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год</a:t>
                      </a:r>
                      <a:endParaRPr kumimoji="0" lang="ru-RU" alt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480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80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80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80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A"/>
                    </a:solidFill>
                  </a:tcPr>
                </a:tc>
              </a:tr>
              <a:tr h="2351562">
                <a:tc>
                  <a:txBody>
                    <a:bodyPr/>
                    <a:lstStyle>
                      <a:lvl1pPr marL="1143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alt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участника</a:t>
                      </a:r>
                      <a:endParaRPr kumimoji="0" lang="ru-RU" alt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480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80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80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80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8D1"/>
                    </a:solidFill>
                  </a:tcPr>
                </a:tc>
                <a:tc>
                  <a:txBody>
                    <a:bodyPr/>
                    <a:lstStyle>
                      <a:lvl1pPr marL="1143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alt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участников</a:t>
                      </a:r>
                      <a:endParaRPr kumimoji="0" lang="ru-RU" alt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480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80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80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80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8D1"/>
                    </a:solidFill>
                  </a:tcPr>
                </a:tc>
                <a:tc>
                  <a:txBody>
                    <a:bodyPr/>
                    <a:lstStyle>
                      <a:lvl1pPr marL="1143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alt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этап – 17 участников</a:t>
                      </a:r>
                      <a:endParaRPr kumimoji="0" lang="ru-RU" alt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alt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этап – 6 участников</a:t>
                      </a:r>
                      <a:endParaRPr kumimoji="0" lang="ru-RU" alt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480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80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80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80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8D1"/>
                    </a:solidFill>
                  </a:tcPr>
                </a:tc>
                <a:tc>
                  <a:txBody>
                    <a:bodyPr/>
                    <a:lstStyle>
                      <a:lvl1pPr marL="1143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alt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этап – 9 участников</a:t>
                      </a:r>
                      <a:endParaRPr kumimoji="0" lang="ru-RU" alt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alt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этап – 5 участников</a:t>
                      </a:r>
                      <a:endParaRPr kumimoji="0" lang="ru-RU" alt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480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80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80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80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8D1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https://xn--72-6kcuzpihjx2b4d.xn--p1ai/upload/iblock/036/0369d855ddc44467f9d63444fadebf1f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761" y="104821"/>
            <a:ext cx="2543175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662" y="461639"/>
            <a:ext cx="9207099" cy="1056443"/>
          </a:xfrm>
        </p:spPr>
        <p:txBody>
          <a:bodyPr>
            <a:normAutofit fontScale="90000"/>
          </a:bodyPr>
          <a:lstStyle/>
          <a:p>
            <a:pPr lvl="0" algn="ctr" eaLnBrk="0" fontAlgn="t" hangingPunct="0">
              <a:lnSpc>
                <a:spcPct val="100000"/>
              </a:lnSpc>
              <a:spcAft>
                <a:spcPct val="0"/>
              </a:spcAft>
            </a:pPr>
            <a:r>
              <a:rPr lang="ru-RU" b="0" i="0" dirty="0" smtClean="0">
                <a:solidFill>
                  <a:srgbClr val="202020"/>
                </a:solidFill>
                <a:effectLst/>
                <a:latin typeface="Roboto"/>
              </a:rPr>
              <a:t>Успех каждого ребенка</a:t>
            </a:r>
            <a:br>
              <a:rPr lang="ru-RU" b="0" i="0" dirty="0" smtClean="0">
                <a:solidFill>
                  <a:srgbClr val="202020"/>
                </a:solidFill>
                <a:effectLst/>
                <a:latin typeface="Roboto"/>
              </a:rPr>
            </a:br>
            <a:br>
              <a:rPr lang="ru-RU" altLang="ru-RU" sz="1600" b="1" dirty="0">
                <a:solidFill>
                  <a:srgbClr val="3F78B4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ru-RU" altLang="ru-RU" sz="2200" b="1" dirty="0">
                <a:solidFill>
                  <a:srgbClr val="3F78B4"/>
                </a:solidFill>
                <a:latin typeface="Arial Narrow" panose="020B0606020202030204" pitchFamily="34" charset="0"/>
                <a:ea typeface="+mn-ea"/>
                <a:cs typeface="+mn-cs"/>
              </a:rPr>
              <a:t>Самоопределение и профессиональная ориентация всех обучающихся</a:t>
            </a:r>
            <a:br>
              <a:rPr lang="ru-RU" altLang="ru-RU" sz="1600" b="1" dirty="0">
                <a:solidFill>
                  <a:srgbClr val="3F78B4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47" y="1435008"/>
            <a:ext cx="11605998" cy="4770483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b="1" dirty="0" smtClean="0">
                <a:solidFill>
                  <a:prstClr val="black"/>
                </a:solidFill>
              </a:rPr>
              <a:t>Мероприятия «Талант и Успех»</a:t>
            </a:r>
            <a:endParaRPr lang="ru-RU" b="1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0550" y="1874900"/>
            <a:ext cx="8961897" cy="4925995"/>
          </a:xfrm>
          <a:prstGeom prst="rect">
            <a:avLst/>
          </a:prstGeom>
        </p:spPr>
      </p:pic>
      <p:pic>
        <p:nvPicPr>
          <p:cNvPr id="1026" name="Picture 2" descr="https://xn--72-6kcuzpihjx2b4d.xn--p1ai/upload/iblock/036/0369d855ddc44467f9d63444fadebf1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761" y="104821"/>
            <a:ext cx="2543175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662" y="104821"/>
            <a:ext cx="9207099" cy="1056443"/>
          </a:xfrm>
        </p:spPr>
        <p:txBody>
          <a:bodyPr>
            <a:normAutofit fontScale="90000"/>
          </a:bodyPr>
          <a:lstStyle/>
          <a:p>
            <a:pPr lvl="0" algn="ctr" eaLnBrk="0" fontAlgn="t" hangingPunct="0">
              <a:lnSpc>
                <a:spcPct val="100000"/>
              </a:lnSpc>
              <a:spcAft>
                <a:spcPct val="0"/>
              </a:spcAft>
            </a:pPr>
            <a:br>
              <a:rPr lang="ru-RU" altLang="ru-RU" sz="1600" b="1" dirty="0">
                <a:solidFill>
                  <a:srgbClr val="3F78B4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ru-RU" altLang="ru-RU" sz="36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Мероприятия «Талант и успех»</a:t>
            </a:r>
            <a:br>
              <a:rPr lang="ru-RU" altLang="ru-RU" sz="36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https://xn--72-6kcuzpihjx2b4d.xn--p1ai/upload/iblock/036/0369d855ddc44467f9d63444fadebf1f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761" y="104821"/>
            <a:ext cx="2543175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69" y="784893"/>
            <a:ext cx="8809484" cy="599288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662" y="461639"/>
            <a:ext cx="9207099" cy="1056443"/>
          </a:xfrm>
        </p:spPr>
        <p:txBody>
          <a:bodyPr>
            <a:normAutofit fontScale="90000"/>
          </a:bodyPr>
          <a:lstStyle/>
          <a:p>
            <a:pPr lvl="0" algn="ctr" eaLnBrk="0" fontAlgn="t" hangingPunct="0">
              <a:lnSpc>
                <a:spcPct val="100000"/>
              </a:lnSpc>
              <a:spcAft>
                <a:spcPct val="0"/>
              </a:spcAft>
            </a:pPr>
            <a:r>
              <a:rPr lang="ru-RU" b="0" i="0" dirty="0" smtClean="0">
                <a:solidFill>
                  <a:srgbClr val="202020"/>
                </a:solidFill>
                <a:effectLst/>
                <a:latin typeface="Roboto"/>
              </a:rPr>
              <a:t>Успех каждого ребенка</a:t>
            </a:r>
            <a:br>
              <a:rPr lang="ru-RU" b="0" i="0" dirty="0" smtClean="0">
                <a:solidFill>
                  <a:srgbClr val="202020"/>
                </a:solidFill>
                <a:effectLst/>
                <a:latin typeface="Roboto"/>
              </a:rPr>
            </a:br>
            <a:br>
              <a:rPr lang="ru-RU" altLang="ru-RU" sz="1600" b="1" dirty="0">
                <a:solidFill>
                  <a:srgbClr val="3F78B4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ru-RU" altLang="ru-RU" sz="2200" b="1" dirty="0">
                <a:solidFill>
                  <a:srgbClr val="3F78B4"/>
                </a:solidFill>
                <a:latin typeface="Arial Narrow" panose="020B0606020202030204" pitchFamily="34" charset="0"/>
                <a:ea typeface="+mn-ea"/>
                <a:cs typeface="+mn-cs"/>
              </a:rPr>
              <a:t>Самоопределение и профессиональная ориентация всех обучающихся</a:t>
            </a:r>
            <a:br>
              <a:rPr lang="ru-RU" altLang="ru-RU" sz="1600" b="1" dirty="0">
                <a:solidFill>
                  <a:srgbClr val="3F78B4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47" y="1435008"/>
            <a:ext cx="11605998" cy="4770483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b="1" dirty="0" smtClean="0">
                <a:solidFill>
                  <a:prstClr val="black"/>
                </a:solidFill>
              </a:rPr>
              <a:t>Мероприятия «Талант и Я»</a:t>
            </a:r>
            <a:endParaRPr lang="ru-RU" b="1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https://xn--72-6kcuzpihjx2b4d.xn--p1ai/upload/iblock/036/0369d855ddc44467f9d63444fadebf1f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761" y="104821"/>
            <a:ext cx="2543175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36209" y="2491451"/>
          <a:ext cx="8787184" cy="25146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6796"/>
                <a:gridCol w="2196796"/>
                <a:gridCol w="2196796"/>
                <a:gridCol w="2196796"/>
              </a:tblGrid>
              <a:tr h="1478331">
                <a:tc gridSpan="2"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Грант</a:t>
                      </a:r>
                      <a:r>
                        <a:rPr lang="ru-RU" b="1" baseline="0" dirty="0" smtClean="0"/>
                        <a:t> главы </a:t>
                      </a:r>
                      <a:endParaRPr lang="ru-RU" b="1" baseline="0" dirty="0" smtClean="0"/>
                    </a:p>
                    <a:p>
                      <a:pPr algn="ctr"/>
                      <a:r>
                        <a:rPr lang="ru-RU" b="1" baseline="0" dirty="0" smtClean="0"/>
                        <a:t>Аромашевского муниципального района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Конкурс</a:t>
                      </a:r>
                      <a:r>
                        <a:rPr lang="ru-RU" b="1" baseline="0" dirty="0" smtClean="0"/>
                        <a:t> </a:t>
                      </a:r>
                      <a:r>
                        <a:rPr lang="ru-RU" b="1" dirty="0" smtClean="0"/>
                        <a:t>«Звезда надежды» </a:t>
                      </a:r>
                      <a:br>
                        <a:rPr lang="ru-RU" b="1" dirty="0" smtClean="0"/>
                      </a:br>
                      <a:r>
                        <a:rPr lang="ru-RU" b="1" dirty="0" smtClean="0"/>
                        <a:t>(номинация </a:t>
                      </a:r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«За успехи в интеллектуальной </a:t>
                      </a:r>
                      <a:br>
                        <a:rPr lang="ru-RU" b="1" dirty="0" smtClean="0"/>
                      </a:br>
                      <a:r>
                        <a:rPr lang="ru-RU" b="1" dirty="0" smtClean="0"/>
                        <a:t>и научно-практической деятельности»)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716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2022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2023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2022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2023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716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3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3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10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12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xn--72-6kcuzpihjx2b4d.xn--p1ai/upload/iblock/036/0369d855ddc44467f9d63444fadebf1f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761" y="104821"/>
            <a:ext cx="2543175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662" y="461639"/>
            <a:ext cx="9207099" cy="1056443"/>
          </a:xfrm>
        </p:spPr>
        <p:txBody>
          <a:bodyPr>
            <a:normAutofit fontScale="90000"/>
          </a:bodyPr>
          <a:lstStyle/>
          <a:p>
            <a:pPr lvl="0" algn="ctr" eaLnBrk="0" fontAlgn="t" hangingPunct="0">
              <a:lnSpc>
                <a:spcPct val="100000"/>
              </a:lnSpc>
              <a:spcAft>
                <a:spcPct val="0"/>
              </a:spcAft>
            </a:pPr>
            <a:r>
              <a:rPr lang="ru-RU" b="0" i="0" dirty="0" smtClean="0">
                <a:solidFill>
                  <a:srgbClr val="202020"/>
                </a:solidFill>
                <a:effectLst/>
                <a:latin typeface="Roboto"/>
              </a:rPr>
              <a:t>Успех каждого ребенка</a:t>
            </a:r>
            <a:br>
              <a:rPr lang="ru-RU" b="0" i="0" dirty="0" smtClean="0">
                <a:solidFill>
                  <a:srgbClr val="202020"/>
                </a:solidFill>
                <a:effectLst/>
                <a:latin typeface="Roboto"/>
              </a:rPr>
            </a:br>
            <a:br>
              <a:rPr lang="ru-RU" altLang="ru-RU" sz="1600" b="1" dirty="0">
                <a:solidFill>
                  <a:srgbClr val="3F78B4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ru-RU" altLang="ru-RU" sz="2200" b="1" dirty="0">
                <a:solidFill>
                  <a:srgbClr val="3F78B4"/>
                </a:solidFill>
                <a:latin typeface="Arial Narrow" panose="020B0606020202030204" pitchFamily="34" charset="0"/>
                <a:ea typeface="+mn-ea"/>
                <a:cs typeface="+mn-cs"/>
              </a:rPr>
              <a:t>Самоопределение и профессиональная ориентация всех обучающихся</a:t>
            </a:r>
            <a:br>
              <a:rPr lang="ru-RU" altLang="ru-RU" sz="1600" b="1" dirty="0">
                <a:solidFill>
                  <a:srgbClr val="3F78B4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47" y="1435008"/>
            <a:ext cx="11605998" cy="4770483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b="1" dirty="0" smtClean="0">
                <a:solidFill>
                  <a:prstClr val="black"/>
                </a:solidFill>
              </a:rPr>
              <a:t>Дополнительное образование</a:t>
            </a:r>
            <a:endParaRPr lang="ru-RU" b="1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1975" y="2956411"/>
            <a:ext cx="111132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98% </a:t>
            </a:r>
            <a:r>
              <a:rPr lang="ru-RU" sz="2400" dirty="0"/>
              <a:t>детей в возрасте от 5 до 18 лет охвачены дополнительным </a:t>
            </a:r>
            <a:r>
              <a:rPr lang="ru-RU" sz="2400" dirty="0" smtClean="0"/>
              <a:t>образованием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25 обучающихся </a:t>
            </a:r>
            <a:r>
              <a:rPr lang="ru-RU" sz="2400" dirty="0" smtClean="0"/>
              <a:t>начальных классов </a:t>
            </a:r>
            <a:r>
              <a:rPr lang="ru-RU" sz="2400" dirty="0" smtClean="0"/>
              <a:t>вовлечены в реализацию ПДО «Лыжные гонки» в рамках интеграционного проекта </a:t>
            </a:r>
            <a:r>
              <a:rPr lang="ru-RU" sz="2400" dirty="0"/>
              <a:t>«Спорт в общеобразовательную школу</a:t>
            </a:r>
            <a:r>
              <a:rPr lang="ru-RU" sz="2400" dirty="0" smtClean="0"/>
              <a:t>» (сетевой партнер МАОУ ДО ДЮСШ «Фортуна</a:t>
            </a:r>
            <a:r>
              <a:rPr lang="ru-RU" sz="2400" dirty="0" smtClean="0"/>
              <a:t>»)</a:t>
            </a:r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662" y="461639"/>
            <a:ext cx="9207099" cy="1363986"/>
          </a:xfrm>
        </p:spPr>
        <p:txBody>
          <a:bodyPr>
            <a:normAutofit fontScale="90000"/>
          </a:bodyPr>
          <a:lstStyle/>
          <a:p>
            <a:pPr lvl="0" algn="ctr" eaLnBrk="0" fontAlgn="t" hangingPunct="0">
              <a:lnSpc>
                <a:spcPct val="150000"/>
              </a:lnSpc>
              <a:spcAft>
                <a:spcPct val="0"/>
              </a:spcAft>
            </a:pPr>
            <a:r>
              <a:rPr lang="ru-RU" b="0" i="0" dirty="0" smtClean="0">
                <a:solidFill>
                  <a:srgbClr val="202020"/>
                </a:solidFill>
                <a:effectLst/>
                <a:latin typeface="Roboto"/>
              </a:rPr>
              <a:t>Цифровая образовательная среда</a:t>
            </a:r>
            <a:br>
              <a:rPr lang="ru-RU" b="0" i="0" dirty="0" smtClean="0">
                <a:solidFill>
                  <a:srgbClr val="202020"/>
                </a:solidFill>
                <a:effectLst/>
                <a:latin typeface="Roboto"/>
              </a:rPr>
            </a:br>
            <a:r>
              <a:rPr lang="ru-RU" altLang="ru-RU" sz="2200" b="1" dirty="0">
                <a:solidFill>
                  <a:srgbClr val="3F78B4"/>
                </a:solidFill>
                <a:latin typeface="Arial Narrow" panose="020B0606020202030204" pitchFamily="34" charset="0"/>
                <a:ea typeface="+mn-ea"/>
                <a:cs typeface="+mn-cs"/>
              </a:rPr>
              <a:t>Обеспечение реализации цифровой трансформации системы образования</a:t>
            </a:r>
            <a:br>
              <a:rPr lang="ru-RU" altLang="ru-RU" sz="2200" b="1" dirty="0">
                <a:solidFill>
                  <a:srgbClr val="3F78B4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br>
              <a:rPr lang="ru-RU" altLang="ru-RU" sz="1600" b="1" dirty="0">
                <a:solidFill>
                  <a:srgbClr val="3F78B4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58127" y="1520824"/>
            <a:ext cx="8495423" cy="5013117"/>
          </a:xfrm>
          <a:prstGeom prst="rect">
            <a:avLst/>
          </a:prstGeom>
        </p:spPr>
      </p:pic>
      <p:pic>
        <p:nvPicPr>
          <p:cNvPr id="1026" name="Picture 2" descr="https://xn--72-6kcuzpihjx2b4d.xn--p1ai/upload/iblock/036/0369d855ddc44467f9d63444fadebf1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761" y="104821"/>
            <a:ext cx="2543175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662" y="461639"/>
            <a:ext cx="9207099" cy="1363986"/>
          </a:xfrm>
        </p:spPr>
        <p:txBody>
          <a:bodyPr>
            <a:normAutofit fontScale="90000"/>
          </a:bodyPr>
          <a:lstStyle/>
          <a:p>
            <a:pPr lvl="0" algn="ctr" eaLnBrk="0" fontAlgn="t" hangingPunct="0">
              <a:lnSpc>
                <a:spcPct val="150000"/>
              </a:lnSpc>
              <a:spcAft>
                <a:spcPct val="0"/>
              </a:spcAft>
            </a:pPr>
            <a:r>
              <a:rPr lang="ru-RU" b="0" i="0" dirty="0" smtClean="0">
                <a:solidFill>
                  <a:srgbClr val="202020"/>
                </a:solidFill>
                <a:effectLst/>
                <a:latin typeface="Roboto"/>
              </a:rPr>
              <a:t>Социальная активность</a:t>
            </a:r>
            <a:br>
              <a:rPr lang="ru-RU" b="0" i="0" dirty="0" smtClean="0">
                <a:solidFill>
                  <a:srgbClr val="202020"/>
                </a:solidFill>
                <a:effectLst/>
                <a:latin typeface="Roboto"/>
              </a:rPr>
            </a:br>
            <a:r>
              <a:rPr lang="ru-RU" altLang="ru-RU" sz="2200" b="1" dirty="0" smtClean="0">
                <a:solidFill>
                  <a:srgbClr val="3F78B4"/>
                </a:solidFill>
                <a:latin typeface="Arial Narrow" panose="020B0606020202030204" pitchFamily="34" charset="0"/>
                <a:ea typeface="+mn-ea"/>
                <a:cs typeface="+mn-cs"/>
              </a:rPr>
              <a:t>Создание условий для развития и поддержки волонтерства</a:t>
            </a:r>
            <a:br>
              <a:rPr lang="ru-RU" altLang="ru-RU" sz="2200" b="1" dirty="0" smtClean="0">
                <a:solidFill>
                  <a:srgbClr val="3F78B4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br>
              <a:rPr lang="ru-RU" altLang="ru-RU" sz="1600" b="1" dirty="0">
                <a:solidFill>
                  <a:srgbClr val="3F78B4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02783" y="1520825"/>
            <a:ext cx="7393023" cy="5060950"/>
          </a:xfrm>
          <a:prstGeom prst="rect">
            <a:avLst/>
          </a:prstGeom>
        </p:spPr>
      </p:pic>
      <p:pic>
        <p:nvPicPr>
          <p:cNvPr id="1026" name="Picture 2" descr="https://xn--72-6kcuzpihjx2b4d.xn--p1ai/upload/iblock/036/0369d855ddc44467f9d63444fadebf1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761" y="104821"/>
            <a:ext cx="2543175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xn--72-6kcuzpihjx2b4d.xn--p1ai/upload/iblock/036/0369d855ddc44467f9d63444fadebf1f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761" y="104821"/>
            <a:ext cx="2543175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662" y="461639"/>
            <a:ext cx="9930414" cy="1363986"/>
          </a:xfrm>
        </p:spPr>
        <p:txBody>
          <a:bodyPr>
            <a:normAutofit fontScale="90000"/>
          </a:bodyPr>
          <a:lstStyle/>
          <a:p>
            <a:pPr lvl="0" algn="ctr" eaLnBrk="0" fontAlgn="t" hangingPunct="0">
              <a:lnSpc>
                <a:spcPct val="100000"/>
              </a:lnSpc>
              <a:spcAft>
                <a:spcPct val="0"/>
              </a:spcAft>
            </a:pPr>
            <a:r>
              <a:rPr lang="ru-RU" b="0" i="0" dirty="0" smtClean="0">
                <a:solidFill>
                  <a:srgbClr val="202020"/>
                </a:solidFill>
                <a:effectLst/>
                <a:latin typeface="Roboto"/>
              </a:rPr>
              <a:t>Патриотическое воспитание граждан РФ</a:t>
            </a:r>
            <a:br>
              <a:rPr lang="ru-RU" b="0" i="0" dirty="0" smtClean="0">
                <a:solidFill>
                  <a:srgbClr val="202020"/>
                </a:solidFill>
                <a:effectLst/>
                <a:latin typeface="Roboto"/>
              </a:rPr>
            </a:br>
            <a:r>
              <a:rPr lang="ru-RU" altLang="ru-RU" sz="2200" b="1" dirty="0" smtClean="0">
                <a:solidFill>
                  <a:srgbClr val="3F78B4"/>
                </a:solidFill>
                <a:latin typeface="Arial Narrow" panose="020B0606020202030204" pitchFamily="34" charset="0"/>
                <a:ea typeface="+mn-ea"/>
                <a:cs typeface="+mn-cs"/>
              </a:rPr>
              <a:t>Воспитание гармонично развитой и социально ответственной личности на основе </a:t>
            </a:r>
            <a:br>
              <a:rPr lang="ru-RU" altLang="ru-RU" sz="2200" b="1" dirty="0" smtClean="0">
                <a:solidFill>
                  <a:srgbClr val="3F78B4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ru-RU" altLang="ru-RU" sz="22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+mn-ea"/>
                <a:cs typeface="+mn-cs"/>
              </a:rPr>
              <a:t>духовно-нравственных</a:t>
            </a:r>
            <a:r>
              <a:rPr lang="ru-RU" altLang="ru-RU" sz="2200" b="1" dirty="0" smtClean="0">
                <a:solidFill>
                  <a:srgbClr val="3F78B4"/>
                </a:solidFill>
                <a:latin typeface="Arial Narrow" panose="020B0606020202030204" pitchFamily="34" charset="0"/>
                <a:ea typeface="+mn-ea"/>
                <a:cs typeface="+mn-cs"/>
              </a:rPr>
              <a:t> ценностей народов Российской Федерации, </a:t>
            </a:r>
            <a:br>
              <a:rPr lang="ru-RU" altLang="ru-RU" sz="2200" b="1" dirty="0" smtClean="0">
                <a:solidFill>
                  <a:srgbClr val="3F78B4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ru-RU" altLang="ru-RU" sz="2200" b="1" dirty="0" smtClean="0">
                <a:solidFill>
                  <a:srgbClr val="3F78B4"/>
                </a:solidFill>
                <a:latin typeface="Arial Narrow" panose="020B0606020202030204" pitchFamily="34" charset="0"/>
                <a:ea typeface="+mn-ea"/>
                <a:cs typeface="+mn-cs"/>
              </a:rPr>
              <a:t>исторических и национально-культурных традиций</a:t>
            </a:r>
            <a:br>
              <a:rPr lang="ru-RU" altLang="ru-RU" sz="2200" b="1" dirty="0" smtClean="0">
                <a:solidFill>
                  <a:srgbClr val="3F78B4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br>
              <a:rPr lang="ru-RU" altLang="ru-RU" sz="1600" b="1" dirty="0">
                <a:solidFill>
                  <a:srgbClr val="3F78B4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6662" y="2200323"/>
            <a:ext cx="11605998" cy="3628978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0000"/>
                </a:solidFill>
                <a:latin typeface="Arial" panose="020B0604020202020204"/>
              </a:rPr>
              <a:t>реализуется рабочая программа воспитания, актуализированная в новом учебном году с учетом обновленных ФГОС;</a:t>
            </a:r>
            <a:endParaRPr lang="ru-RU" sz="2400" b="1" dirty="0">
              <a:solidFill>
                <a:srgbClr val="000000"/>
              </a:solidFill>
              <a:latin typeface="Arial" panose="020B0604020202020204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0000"/>
                </a:solidFill>
                <a:latin typeface="Arial" panose="020B0604020202020204"/>
              </a:rPr>
              <a:t>традиционно каждая учебная неделя в школе начинается с торжественной церемонии поднятия государственного флага и исполнения гимна РФ;</a:t>
            </a:r>
            <a:endParaRPr lang="ru-RU" sz="2400" b="1" dirty="0">
              <a:solidFill>
                <a:srgbClr val="000000"/>
              </a:solidFill>
              <a:latin typeface="Arial" panose="020B0604020202020204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0000"/>
                </a:solidFill>
                <a:latin typeface="Arial" panose="020B0604020202020204"/>
              </a:rPr>
              <a:t>внеурочные занятия «Разговоры о важном» (1-11 классы), </a:t>
            </a:r>
            <a:r>
              <a:rPr lang="ru-RU" sz="2400" b="1" dirty="0" smtClean="0">
                <a:solidFill>
                  <a:srgbClr val="000000"/>
                </a:solidFill>
                <a:latin typeface="Arial" panose="020B0604020202020204"/>
              </a:rPr>
              <a:t>«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/>
              </a:rPr>
              <a:t>Я-ты-он-она – вместе целая страна» (5 классы</a:t>
            </a:r>
            <a:r>
              <a:rPr lang="ru-RU" sz="2400" b="1" dirty="0" smtClean="0">
                <a:solidFill>
                  <a:srgbClr val="000000"/>
                </a:solidFill>
                <a:latin typeface="Arial" panose="020B0604020202020204"/>
              </a:rPr>
              <a:t>), «Орлята России» (1-4 классы)</a:t>
            </a:r>
            <a:endParaRPr lang="ru-RU" sz="2400" b="1" dirty="0">
              <a:solidFill>
                <a:srgbClr val="000000"/>
              </a:solidFill>
              <a:latin typeface="Arial" panose="020B0604020202020204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xn--72-6kcuzpihjx2b4d.xn--p1ai/upload/iblock/036/0369d855ddc44467f9d63444fadebf1f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761" y="104821"/>
            <a:ext cx="2543175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662" y="461639"/>
            <a:ext cx="9930414" cy="1363986"/>
          </a:xfrm>
        </p:spPr>
        <p:txBody>
          <a:bodyPr>
            <a:normAutofit fontScale="90000"/>
          </a:bodyPr>
          <a:lstStyle/>
          <a:p>
            <a:pPr lvl="0" algn="ctr" eaLnBrk="0" fontAlgn="t" hangingPunct="0">
              <a:lnSpc>
                <a:spcPct val="100000"/>
              </a:lnSpc>
              <a:spcAft>
                <a:spcPct val="0"/>
              </a:spcAft>
            </a:pPr>
            <a:r>
              <a:rPr lang="ru-RU" b="0" i="0" dirty="0" smtClean="0">
                <a:solidFill>
                  <a:srgbClr val="202020"/>
                </a:solidFill>
                <a:effectLst/>
                <a:latin typeface="Roboto"/>
              </a:rPr>
              <a:t>Патриотическое воспитание граждан РФ</a:t>
            </a:r>
            <a:br>
              <a:rPr lang="ru-RU" b="0" i="0" dirty="0" smtClean="0">
                <a:solidFill>
                  <a:srgbClr val="202020"/>
                </a:solidFill>
                <a:effectLst/>
                <a:latin typeface="Roboto"/>
              </a:rPr>
            </a:br>
            <a:r>
              <a:rPr lang="ru-RU" altLang="ru-RU" sz="2200" b="1" dirty="0" smtClean="0">
                <a:solidFill>
                  <a:srgbClr val="3F78B4"/>
                </a:solidFill>
                <a:latin typeface="Arial Narrow" panose="020B0606020202030204" pitchFamily="34" charset="0"/>
                <a:ea typeface="+mn-ea"/>
                <a:cs typeface="+mn-cs"/>
              </a:rPr>
              <a:t>Воспитание гармонично развитой и социально ответственной личности на основе </a:t>
            </a:r>
            <a:br>
              <a:rPr lang="ru-RU" altLang="ru-RU" sz="2200" b="1" dirty="0" smtClean="0">
                <a:solidFill>
                  <a:srgbClr val="3F78B4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ru-RU" altLang="ru-RU" sz="22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+mn-ea"/>
                <a:cs typeface="+mn-cs"/>
              </a:rPr>
              <a:t>духовно-нравственных</a:t>
            </a:r>
            <a:r>
              <a:rPr lang="ru-RU" altLang="ru-RU" sz="2200" b="1" dirty="0" smtClean="0">
                <a:solidFill>
                  <a:srgbClr val="3F78B4"/>
                </a:solidFill>
                <a:latin typeface="Arial Narrow" panose="020B0606020202030204" pitchFamily="34" charset="0"/>
                <a:ea typeface="+mn-ea"/>
                <a:cs typeface="+mn-cs"/>
              </a:rPr>
              <a:t> ценностей народов Российской Федерации, </a:t>
            </a:r>
            <a:br>
              <a:rPr lang="ru-RU" altLang="ru-RU" sz="2200" b="1" dirty="0" smtClean="0">
                <a:solidFill>
                  <a:srgbClr val="3F78B4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ru-RU" altLang="ru-RU" sz="2200" b="1" dirty="0" smtClean="0">
                <a:solidFill>
                  <a:srgbClr val="3F78B4"/>
                </a:solidFill>
                <a:latin typeface="Arial Narrow" panose="020B0606020202030204" pitchFamily="34" charset="0"/>
                <a:ea typeface="+mn-ea"/>
                <a:cs typeface="+mn-cs"/>
              </a:rPr>
              <a:t>исторических и национально-культурных традиций</a:t>
            </a:r>
            <a:br>
              <a:rPr lang="ru-RU" altLang="ru-RU" sz="2200" b="1" dirty="0" smtClean="0">
                <a:solidFill>
                  <a:srgbClr val="3F78B4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br>
              <a:rPr lang="ru-RU" altLang="ru-RU" sz="1600" b="1" dirty="0">
                <a:solidFill>
                  <a:srgbClr val="3F78B4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6662" y="2200323"/>
            <a:ext cx="11605998" cy="3628978"/>
          </a:xfrm>
        </p:spPr>
        <p:txBody>
          <a:bodyPr>
            <a:normAutofit lnSpcReduction="10000"/>
          </a:bodyPr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0000"/>
                </a:solidFill>
                <a:latin typeface="Arial" panose="020B0604020202020204"/>
              </a:rPr>
              <a:t>2 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/>
              </a:rPr>
              <a:t>отряда Всероссийского военно-патриотического общественного движения «</a:t>
            </a:r>
            <a:r>
              <a:rPr lang="ru-RU" sz="2400" b="1" dirty="0" err="1">
                <a:solidFill>
                  <a:srgbClr val="000000"/>
                </a:solidFill>
                <a:latin typeface="Arial" panose="020B0604020202020204"/>
              </a:rPr>
              <a:t>Юнармия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/>
              </a:rPr>
              <a:t>» (43 обучающихся</a:t>
            </a:r>
            <a:r>
              <a:rPr lang="ru-RU" sz="2400" b="1" dirty="0" smtClean="0">
                <a:solidFill>
                  <a:srgbClr val="000000"/>
                </a:solidFill>
                <a:latin typeface="Arial" panose="020B0604020202020204"/>
              </a:rPr>
              <a:t>); 1 отряд по добровольной подготовке к военной службе «Рубеж» (13 обучающихся) (ПДО)</a:t>
            </a:r>
            <a:endParaRPr lang="ru-RU" sz="2400" b="1" dirty="0">
              <a:solidFill>
                <a:srgbClr val="000000"/>
              </a:solidFill>
              <a:latin typeface="Arial" panose="020B0604020202020204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0000"/>
                </a:solidFill>
                <a:latin typeface="Arial" panose="020B0604020202020204"/>
              </a:rPr>
              <a:t>Всероссийский конкурс «Большая перемена» (730 участников из числа обучающихся и педагогов)</a:t>
            </a:r>
            <a:endParaRPr lang="ru-RU" sz="2400" b="1" dirty="0" smtClean="0">
              <a:solidFill>
                <a:srgbClr val="000000"/>
              </a:solidFill>
              <a:latin typeface="Arial" panose="020B0604020202020204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0000"/>
                </a:solidFill>
                <a:latin typeface="Arial" panose="020B0604020202020204"/>
              </a:rPr>
              <a:t>Всероссийский </a:t>
            </a:r>
            <a:r>
              <a:rPr lang="ru-RU" sz="2400" b="1" dirty="0" smtClean="0">
                <a:solidFill>
                  <a:srgbClr val="000000"/>
                </a:solidFill>
                <a:latin typeface="Arial" panose="020B0604020202020204"/>
              </a:rPr>
              <a:t>флэш-моб-песня, направленный на развитие кадетского 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/>
              </a:rPr>
              <a:t>движения </a:t>
            </a:r>
            <a:r>
              <a:rPr lang="ru-RU" sz="2400" b="1" dirty="0" smtClean="0">
                <a:solidFill>
                  <a:srgbClr val="000000"/>
                </a:solidFill>
                <a:latin typeface="Arial" panose="020B0604020202020204"/>
              </a:rPr>
              <a:t>(13 обучающихся)</a:t>
            </a:r>
            <a:endParaRPr lang="ru-RU" sz="2400" b="1" dirty="0" smtClean="0">
              <a:solidFill>
                <a:srgbClr val="000000"/>
              </a:solidFill>
              <a:latin typeface="Arial" panose="020B0604020202020204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0000"/>
                </a:solidFill>
                <a:latin typeface="Arial" panose="020B0604020202020204"/>
              </a:rPr>
              <a:t>Всероссийская акция «Горжусь Россией. Горжусь Президентом» (42 обучающихся)</a:t>
            </a:r>
            <a:endParaRPr lang="ru-RU" sz="2400" b="1" dirty="0" smtClean="0">
              <a:solidFill>
                <a:srgbClr val="000000"/>
              </a:solidFill>
              <a:latin typeface="Arial" panose="020B0604020202020204"/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None/>
            </a:pPr>
            <a:endParaRPr lang="ru-RU" sz="2400" b="1" dirty="0" smtClean="0">
              <a:solidFill>
                <a:srgbClr val="000000"/>
              </a:solidFill>
              <a:latin typeface="Arial" panose="020B0604020202020204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ru-RU" sz="2400" b="1" dirty="0" smtClean="0">
              <a:solidFill>
                <a:srgbClr val="000000"/>
              </a:solidFill>
              <a:latin typeface="Arial" panose="020B0604020202020204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ru-RU" sz="2400" b="1" dirty="0">
              <a:solidFill>
                <a:srgbClr val="000000"/>
              </a:solidFill>
              <a:latin typeface="Arial" panose="020B0604020202020204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xn--72-6kcuzpihjx2b4d.xn--p1ai/upload/iblock/036/0369d855ddc44467f9d63444fadebf1f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761" y="104821"/>
            <a:ext cx="2543175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662" y="896645"/>
            <a:ext cx="9921536" cy="621437"/>
          </a:xfrm>
        </p:spPr>
        <p:txBody>
          <a:bodyPr>
            <a:normAutofit fontScale="90000"/>
          </a:bodyPr>
          <a:lstStyle/>
          <a:p>
            <a:pPr lvl="0" algn="ctr" eaLnBrk="0" fontAlgn="t" hangingPunct="0">
              <a:lnSpc>
                <a:spcPct val="100000"/>
              </a:lnSpc>
              <a:spcAft>
                <a:spcPct val="0"/>
              </a:spcAft>
            </a:pPr>
            <a:r>
              <a:rPr lang="ru-RU" b="0" i="0" dirty="0" smtClean="0">
                <a:solidFill>
                  <a:srgbClr val="202020"/>
                </a:solidFill>
                <a:effectLst/>
                <a:latin typeface="Roboto"/>
              </a:rPr>
              <a:t>Перспективы развития системы образования в 2025 г.</a:t>
            </a:r>
            <a:br>
              <a:rPr lang="ru-RU" b="0" i="0" dirty="0" smtClean="0">
                <a:solidFill>
                  <a:srgbClr val="202020"/>
                </a:solidFill>
                <a:effectLst/>
                <a:latin typeface="Roboto"/>
              </a:rPr>
            </a:br>
            <a:br>
              <a:rPr lang="ru-RU" altLang="ru-RU" sz="1600" b="1" dirty="0">
                <a:solidFill>
                  <a:srgbClr val="3F78B4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7835" y="1825625"/>
            <a:ext cx="11605998" cy="4770483"/>
          </a:xfrm>
        </p:spPr>
        <p:txBody>
          <a:bodyPr>
            <a:normAutofit fontScale="60000"/>
          </a:bodyPr>
          <a:lstStyle/>
          <a:p>
            <a:pPr marL="0" lvl="0" indent="361950" algn="just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b="1" dirty="0">
                <a:solidFill>
                  <a:prstClr val="black"/>
                </a:solidFill>
                <a:latin typeface="Arial" panose="020B0604020202020204"/>
                <a:ea typeface="Times New Roman" panose="02020603050405020304" pitchFamily="18" charset="0"/>
                <a:sym typeface="+mn-ea"/>
              </a:rPr>
              <a:t>Продолжить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/>
                <a:ea typeface="Times New Roman" panose="02020603050405020304" pitchFamily="18" charset="0"/>
                <a:sym typeface="+mn-ea"/>
              </a:rPr>
              <a:t>инновационную </a:t>
            </a:r>
            <a:r>
              <a:rPr lang="ru-RU" b="1" dirty="0">
                <a:solidFill>
                  <a:prstClr val="black"/>
                </a:solidFill>
                <a:latin typeface="Arial" panose="020B0604020202020204"/>
                <a:ea typeface="Times New Roman" panose="02020603050405020304" pitchFamily="18" charset="0"/>
                <a:sym typeface="+mn-ea"/>
              </a:rPr>
              <a:t>деятельность школы по направлениям:</a:t>
            </a:r>
            <a:endParaRPr lang="ru-RU" b="1" dirty="0">
              <a:solidFill>
                <a:prstClr val="black"/>
              </a:solidFill>
              <a:latin typeface="Arial" panose="020B0604020202020204"/>
              <a:ea typeface="Times New Roman" panose="02020603050405020304" pitchFamily="18" charset="0"/>
            </a:endParaRPr>
          </a:p>
          <a:p>
            <a:pPr marL="0" lvl="0" indent="361950" algn="just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FF0000"/>
                </a:solidFill>
                <a:latin typeface="Arial" panose="020B0604020202020204"/>
                <a:sym typeface="+mn-ea"/>
              </a:rPr>
              <a:t>Разработка и реализация программы развития школы по проекту Школа Минпросвещения России</a:t>
            </a:r>
            <a:endParaRPr lang="ru-RU" b="1" dirty="0">
              <a:solidFill>
                <a:srgbClr val="FF0000"/>
              </a:solidFill>
              <a:latin typeface="Arial" panose="020B0604020202020204"/>
            </a:endParaRPr>
          </a:p>
          <a:p>
            <a:pPr marL="0" lvl="0" indent="361950" algn="just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FF0000"/>
                </a:solidFill>
                <a:latin typeface="Arial" panose="020B0604020202020204"/>
                <a:cs typeface="Arial" panose="020B0604020202020204" pitchFamily="34" charset="0"/>
                <a:sym typeface="+mn-ea"/>
              </a:rPr>
              <a:t>Введение в штатный режим работы в АИС «Моя школа», «Сферум»</a:t>
            </a:r>
            <a:endParaRPr lang="ru-RU" b="1" dirty="0">
              <a:solidFill>
                <a:srgbClr val="FF0000"/>
              </a:solidFill>
              <a:latin typeface="Arial" panose="020B0604020202020204"/>
              <a:cs typeface="Arial" panose="020B0604020202020204" pitchFamily="34" charset="0"/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None/>
            </a:pPr>
            <a:r>
              <a:rPr lang="ru-RU" b="1" dirty="0">
                <a:solidFill>
                  <a:srgbClr val="FF0000"/>
                </a:solidFill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2. Продолжить работу по развитию социальной активности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обучающихся </a:t>
            </a:r>
            <a:r>
              <a:rPr lang="ru-RU" b="1" dirty="0">
                <a:solidFill>
                  <a:srgbClr val="FF0000"/>
                </a:solidFill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через участие в деятельности Российского движения детей и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молодежи «Движение Первых», «Орлята России» 1-4 класс.</a:t>
            </a:r>
            <a:endParaRPr lang="ru-RU" b="1" dirty="0">
              <a:solidFill>
                <a:srgbClr val="FF0000"/>
              </a:solidFill>
              <a:latin typeface="Arial" panose="020B0604020202020204"/>
              <a:cs typeface="Arial" panose="020B0604020202020204" pitchFamily="34" charset="0"/>
            </a:endParaRPr>
          </a:p>
          <a:p>
            <a:pPr algn="just"/>
            <a:r>
              <a:rPr lang="ru-RU" dirty="0" smtClean="0"/>
              <a:t>увеличение  доли педагогов, прошедших повышение квалификации, в том числе в центрах непрерывного повышения профессионального мастерства (до 90%);</a:t>
            </a:r>
            <a:endParaRPr lang="ru-RU" dirty="0" smtClean="0"/>
          </a:p>
          <a:p>
            <a:pPr algn="just"/>
            <a:r>
              <a:rPr lang="ru-RU" dirty="0" smtClean="0"/>
              <a:t>создание центра образования естественно-научной и технологической направленностей «Точка роста», обновление материально-технического оснащения;</a:t>
            </a:r>
            <a:endParaRPr lang="ru-RU" dirty="0" smtClean="0"/>
          </a:p>
          <a:p>
            <a:pPr algn="just"/>
            <a:r>
              <a:rPr lang="ru-RU" dirty="0" smtClean="0"/>
              <a:t>увеличение доли детей в возрасте от 5 до 18 лет, охваченных дополнительным образованием ресурсами образовательного учреждения (до 99</a:t>
            </a:r>
            <a:r>
              <a:rPr lang="ru-RU" dirty="0" smtClean="0"/>
              <a:t>%);</a:t>
            </a:r>
            <a:endParaRPr lang="ru-RU" dirty="0" smtClean="0"/>
          </a:p>
          <a:p>
            <a:pPr algn="just"/>
            <a:r>
              <a:rPr lang="ru-RU" dirty="0" smtClean="0"/>
              <a:t>увеличение доли обучающихся и педагогов, вовлеченных в социально активную деятельность (патриотические проекты, РДДМ «Движение первых», волонтерская деятельность)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Перспективы развития на 2024 год: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10665"/>
            <a:ext cx="10515600" cy="435133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500" dirty="0" smtClean="0">
                <a:sym typeface="+mn-ea"/>
              </a:rPr>
              <a:t>увеличение  доли педагогов, прошедших повышение квалификации, в том числе в центрах непрерывного повышения профессионального мастерства (до 90%);</a:t>
            </a:r>
            <a:endParaRPr lang="ru-RU" sz="2500" dirty="0" smtClean="0"/>
          </a:p>
          <a:p>
            <a:pPr algn="just"/>
            <a:r>
              <a:rPr lang="ru-RU" sz="2500" dirty="0" smtClean="0">
                <a:sym typeface="+mn-ea"/>
              </a:rPr>
              <a:t>создание центра образования естественно-научной и технологической направленностей «Точка роста», обновление материально-технического оснащения;</a:t>
            </a:r>
            <a:endParaRPr lang="ru-RU" sz="2500" dirty="0" smtClean="0"/>
          </a:p>
          <a:p>
            <a:pPr algn="just"/>
            <a:r>
              <a:rPr lang="ru-RU" sz="2500" dirty="0" smtClean="0">
                <a:sym typeface="+mn-ea"/>
              </a:rPr>
              <a:t>увеличение доли детей в возрасте от 5 до 18 лет, охваченных дополнительным образованием ресурсами образовательного учреждения (до 99%);</a:t>
            </a:r>
            <a:endParaRPr lang="ru-RU" sz="2500" dirty="0" smtClean="0"/>
          </a:p>
          <a:p>
            <a:pPr algn="just"/>
            <a:r>
              <a:rPr lang="ru-RU" sz="2500" dirty="0" smtClean="0">
                <a:sym typeface="+mn-ea"/>
              </a:rPr>
              <a:t>увеличение доли обучающихся и педагогов, вовлеченных в социально активную деятельность (патриотические проекты, РДДМ «Движение первых», волонтерская деятельность)</a:t>
            </a:r>
            <a:endParaRPr lang="ru-RU" sz="2500" dirty="0"/>
          </a:p>
          <a:p>
            <a:endParaRPr lang="ru-RU" sz="2500" b="1" dirty="0">
              <a:solidFill>
                <a:srgbClr val="FF0000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841" y="365125"/>
            <a:ext cx="11638625" cy="1325563"/>
          </a:xfrm>
        </p:spPr>
        <p:txBody>
          <a:bodyPr>
            <a:normAutofit/>
          </a:bodyPr>
          <a:lstStyle/>
          <a:p>
            <a:pPr algn="ctr"/>
            <a:r>
              <a:rPr lang="ru-RU" altLang="ru-RU" sz="3600" b="1" dirty="0">
                <a:solidFill>
                  <a:prstClr val="black"/>
                </a:solidFill>
                <a:latin typeface="Arial" panose="020B0604020202020204" pitchFamily="34" charset="0"/>
              </a:rPr>
              <a:t>МАОУ «Аромашевская СОШ им. В.Д. Кармацкого</a:t>
            </a:r>
            <a:r>
              <a:rPr lang="ru-RU" altLang="ru-RU" sz="36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»: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3508" y="1509204"/>
            <a:ext cx="10515600" cy="3728621"/>
          </a:xfrm>
        </p:spPr>
        <p:txBody>
          <a:bodyPr/>
          <a:lstStyle/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lvl="0" indent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4000" dirty="0">
                <a:solidFill>
                  <a:prstClr val="black"/>
                </a:solidFill>
                <a:latin typeface="Arial Narrow" panose="020B0606020202030204" pitchFamily="34" charset="0"/>
              </a:rPr>
              <a:t>базовая школа, </a:t>
            </a:r>
            <a:r>
              <a:rPr lang="ru-RU" altLang="ru-RU" sz="4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9 филиалов общего образования, </a:t>
            </a:r>
            <a:endParaRPr lang="ru-RU" altLang="ru-RU" sz="40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0" lvl="0" indent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4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 </a:t>
            </a:r>
            <a:r>
              <a:rPr lang="ru-RU" altLang="ru-RU" sz="4000" dirty="0">
                <a:solidFill>
                  <a:prstClr val="black"/>
                </a:solidFill>
                <a:latin typeface="Arial Narrow" panose="020B0606020202030204" pitchFamily="34" charset="0"/>
              </a:rPr>
              <a:t>отделение дошкольного образования</a:t>
            </a:r>
            <a:endParaRPr lang="ru-RU" altLang="ru-RU" sz="40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0" lvl="0" indent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4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обучающиеся </a:t>
            </a:r>
            <a:r>
              <a:rPr lang="ru-RU" altLang="ru-RU" sz="4000" dirty="0">
                <a:solidFill>
                  <a:prstClr val="black"/>
                </a:solidFill>
                <a:latin typeface="Arial Narrow" panose="020B0606020202030204" pitchFamily="34" charset="0"/>
              </a:rPr>
              <a:t>- </a:t>
            </a:r>
            <a:r>
              <a:rPr lang="ru-RU" altLang="ru-RU" sz="4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1190, </a:t>
            </a:r>
            <a:r>
              <a:rPr lang="ru-RU" altLang="ru-RU" sz="4000" dirty="0">
                <a:solidFill>
                  <a:prstClr val="black"/>
                </a:solidFill>
                <a:latin typeface="Arial Narrow" panose="020B0606020202030204" pitchFamily="34" charset="0"/>
              </a:rPr>
              <a:t>воспитанники – </a:t>
            </a:r>
            <a:r>
              <a:rPr lang="ru-RU" altLang="ru-RU" sz="4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endParaRPr lang="ru-RU" altLang="ru-RU" sz="40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6614" y="660879"/>
            <a:ext cx="11938773" cy="491502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xn--72-6kcuzpihjx2b4d.xn--p1ai/upload/iblock/036/0369d855ddc44467f9d63444fadebf1f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761" y="104821"/>
            <a:ext cx="2543175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662" y="461639"/>
            <a:ext cx="9207099" cy="1363986"/>
          </a:xfrm>
        </p:spPr>
        <p:txBody>
          <a:bodyPr>
            <a:normAutofit fontScale="90000"/>
          </a:bodyPr>
          <a:lstStyle/>
          <a:p>
            <a:pPr lvl="0" algn="ctr" eaLnBrk="0" fontAlgn="t" hangingPunct="0">
              <a:lnSpc>
                <a:spcPct val="150000"/>
              </a:lnSpc>
              <a:spcAft>
                <a:spcPct val="0"/>
              </a:spcAft>
            </a:pPr>
            <a:r>
              <a:rPr lang="ru-RU" b="0" i="0" dirty="0" smtClean="0">
                <a:solidFill>
                  <a:srgbClr val="202020"/>
                </a:solidFill>
                <a:effectLst/>
                <a:latin typeface="Roboto"/>
              </a:rPr>
              <a:t>Современная школа</a:t>
            </a:r>
            <a:br>
              <a:rPr lang="ru-RU" b="0" i="0" dirty="0" smtClean="0">
                <a:solidFill>
                  <a:srgbClr val="202020"/>
                </a:solidFill>
                <a:effectLst/>
                <a:latin typeface="Roboto"/>
              </a:rPr>
            </a:br>
            <a:r>
              <a:rPr lang="ru-RU" altLang="ru-RU" sz="2200" b="1" dirty="0">
                <a:solidFill>
                  <a:srgbClr val="3F78B4"/>
                </a:solidFill>
                <a:latin typeface="Arial Narrow" panose="020B0606020202030204" pitchFamily="34" charset="0"/>
                <a:ea typeface="+mn-ea"/>
                <a:cs typeface="+mn-cs"/>
              </a:rPr>
              <a:t>Обеспечение возможности детям получать качественное общее образование в условиях, отвечающим современным требованиям</a:t>
            </a:r>
            <a:br>
              <a:rPr lang="ru-RU" altLang="ru-RU" sz="1600" b="1" dirty="0">
                <a:solidFill>
                  <a:srgbClr val="3F78B4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7835" y="1825625"/>
            <a:ext cx="11605998" cy="477048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Профессиональное развитие и обучение педагогических работников</a:t>
            </a:r>
            <a:endParaRPr lang="ru-RU" b="1" dirty="0" smtClean="0"/>
          </a:p>
          <a:p>
            <a:pPr marL="0" indent="0" algn="ctr">
              <a:buNone/>
            </a:pPr>
            <a:endParaRPr lang="ru-RU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Программа профессиональной переподготовки </a:t>
            </a:r>
            <a:endParaRPr lang="ru-RU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«Профессиональный стандарт «Педагог»</a:t>
            </a:r>
            <a:endParaRPr lang="ru-RU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ru-RU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ru-RU" b="1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ru-RU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984690" y="4368388"/>
          <a:ext cx="8128000" cy="128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2022 г.</a:t>
                      </a:r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2023 г.</a:t>
                      </a:r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3</a:t>
                      </a:r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5</a:t>
                      </a:r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xn--72-6kcuzpihjx2b4d.xn--p1ai/upload/iblock/036/0369d855ddc44467f9d63444fadebf1f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761" y="104821"/>
            <a:ext cx="2543175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662" y="461639"/>
            <a:ext cx="9207099" cy="1363986"/>
          </a:xfrm>
        </p:spPr>
        <p:txBody>
          <a:bodyPr>
            <a:normAutofit fontScale="90000"/>
          </a:bodyPr>
          <a:lstStyle/>
          <a:p>
            <a:pPr lvl="0" algn="ctr" eaLnBrk="0" fontAlgn="t" hangingPunct="0">
              <a:lnSpc>
                <a:spcPct val="150000"/>
              </a:lnSpc>
              <a:spcAft>
                <a:spcPct val="0"/>
              </a:spcAft>
            </a:pPr>
            <a:r>
              <a:rPr lang="ru-RU" b="0" i="0" dirty="0" smtClean="0">
                <a:solidFill>
                  <a:srgbClr val="202020"/>
                </a:solidFill>
                <a:effectLst/>
                <a:latin typeface="Roboto"/>
              </a:rPr>
              <a:t>Современная школа</a:t>
            </a:r>
            <a:br>
              <a:rPr lang="ru-RU" b="0" i="0" dirty="0" smtClean="0">
                <a:solidFill>
                  <a:srgbClr val="202020"/>
                </a:solidFill>
                <a:effectLst/>
                <a:latin typeface="Roboto"/>
              </a:rPr>
            </a:br>
            <a:r>
              <a:rPr lang="ru-RU" altLang="ru-RU" sz="2200" b="1" dirty="0">
                <a:solidFill>
                  <a:srgbClr val="3F78B4"/>
                </a:solidFill>
                <a:latin typeface="Arial Narrow" panose="020B0606020202030204" pitchFamily="34" charset="0"/>
                <a:ea typeface="+mn-ea"/>
                <a:cs typeface="+mn-cs"/>
              </a:rPr>
              <a:t>Обеспечение возможности детям получать качественное общее образование в условиях, отвечающим современным требованиям</a:t>
            </a:r>
            <a:br>
              <a:rPr lang="ru-RU" altLang="ru-RU" sz="1600" b="1" dirty="0">
                <a:solidFill>
                  <a:srgbClr val="3F78B4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7835" y="1825625"/>
            <a:ext cx="11605998" cy="47704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Профессиональное развитие и обучение педагогических работников</a:t>
            </a:r>
            <a:endParaRPr lang="ru-RU" b="1" dirty="0" smtClean="0"/>
          </a:p>
          <a:p>
            <a:pPr marL="0" indent="0" algn="ctr">
              <a:buNone/>
            </a:pPr>
            <a:endParaRPr lang="ru-RU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Курсы повышения квалификации </a:t>
            </a:r>
            <a:endParaRPr lang="ru-RU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в центрах непрерывного повышения профессионального</a:t>
            </a:r>
            <a:endParaRPr lang="ru-RU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мастерства</a:t>
            </a:r>
            <a:endParaRPr lang="ru-RU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ru-RU" b="1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ru-RU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984690" y="4368388"/>
          <a:ext cx="8128000" cy="128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2022</a:t>
                      </a:r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2023</a:t>
                      </a:r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102</a:t>
                      </a:r>
                      <a:r>
                        <a:rPr lang="ru-RU" sz="3600" baseline="0" dirty="0" smtClean="0"/>
                        <a:t> (82%)</a:t>
                      </a:r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123</a:t>
                      </a:r>
                      <a:r>
                        <a:rPr lang="ru-RU" sz="3600" baseline="0" dirty="0" smtClean="0"/>
                        <a:t> (84%)</a:t>
                      </a:r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xn--72-6kcuzpihjx2b4d.xn--p1ai/upload/iblock/036/0369d855ddc44467f9d63444fadebf1f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761" y="104821"/>
            <a:ext cx="2543175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662" y="461639"/>
            <a:ext cx="9207099" cy="1363986"/>
          </a:xfrm>
        </p:spPr>
        <p:txBody>
          <a:bodyPr>
            <a:normAutofit fontScale="90000"/>
          </a:bodyPr>
          <a:lstStyle/>
          <a:p>
            <a:pPr lvl="0" algn="ctr" eaLnBrk="0" fontAlgn="t" hangingPunct="0">
              <a:lnSpc>
                <a:spcPct val="150000"/>
              </a:lnSpc>
              <a:spcAft>
                <a:spcPct val="0"/>
              </a:spcAft>
            </a:pPr>
            <a:r>
              <a:rPr lang="ru-RU" b="0" i="0" dirty="0" smtClean="0">
                <a:solidFill>
                  <a:srgbClr val="202020"/>
                </a:solidFill>
                <a:effectLst/>
                <a:latin typeface="Roboto"/>
              </a:rPr>
              <a:t>Современная школа</a:t>
            </a:r>
            <a:br>
              <a:rPr lang="ru-RU" b="0" i="0" dirty="0" smtClean="0">
                <a:solidFill>
                  <a:srgbClr val="202020"/>
                </a:solidFill>
                <a:effectLst/>
                <a:latin typeface="Roboto"/>
              </a:rPr>
            </a:br>
            <a:r>
              <a:rPr lang="ru-RU" altLang="ru-RU" sz="2200" b="1" dirty="0">
                <a:solidFill>
                  <a:srgbClr val="3F78B4"/>
                </a:solidFill>
                <a:latin typeface="Arial Narrow" panose="020B0606020202030204" pitchFamily="34" charset="0"/>
                <a:ea typeface="+mn-ea"/>
                <a:cs typeface="+mn-cs"/>
              </a:rPr>
              <a:t>Обеспечение возможности детям получать качественное общее образование в условиях, отвечающим современным требованиям</a:t>
            </a:r>
            <a:br>
              <a:rPr lang="ru-RU" altLang="ru-RU" sz="1600" b="1" dirty="0">
                <a:solidFill>
                  <a:srgbClr val="3F78B4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7835" y="1825625"/>
            <a:ext cx="11605998" cy="47704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Инновационная деятельность по реализации ФГОС</a:t>
            </a:r>
            <a:endParaRPr lang="ru-RU" b="1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 реализация ФОП (1-11 классы) – применение единых подходов к формированию содержания образования и воспитания</a:t>
            </a: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реализация ФГОС НОО (1-4 классы), ФГОС ООО (5-8 классы), ФГОС СОО (10 - 11 классы)</a:t>
            </a:r>
            <a:endParaRPr lang="ru-RU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формирование функциональной грамотности обучающихся</a:t>
            </a:r>
            <a:endParaRPr lang="ru-RU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применение единой системы методического сопровождения педагогических работников на федеральном уровне, адресного наставничества – на региональном уровне (РМА - </a:t>
            </a:r>
            <a:r>
              <a:rPr lang="ru-RU" dirty="0" smtClean="0">
                <a:solidFill>
                  <a:srgbClr val="FF0000"/>
                </a:solidFill>
              </a:rPr>
              <a:t>? учителей</a:t>
            </a:r>
            <a:r>
              <a:rPr lang="ru-RU" dirty="0" smtClean="0"/>
              <a:t>).</a:t>
            </a:r>
            <a:endParaRPr lang="ru-RU" dirty="0" smtClean="0"/>
          </a:p>
          <a:p>
            <a:pPr marL="0" indent="0" algn="just">
              <a:buNone/>
            </a:pPr>
            <a:endParaRPr lang="ru-RU" b="1" dirty="0" smtClean="0"/>
          </a:p>
          <a:p>
            <a:pPr>
              <a:buFont typeface="Wingdings" panose="05000000000000000000" pitchFamily="2" charset="2"/>
              <a:buChar char="Ø"/>
            </a:pPr>
            <a:endParaRPr lang="ru-RU" b="1" dirty="0" smtClean="0"/>
          </a:p>
          <a:p>
            <a:pPr marL="0" indent="0" algn="ctr">
              <a:buNone/>
            </a:pPr>
            <a:endParaRPr lang="ru-RU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ru-RU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xn--72-6kcuzpihjx2b4d.xn--p1ai/upload/iblock/036/0369d855ddc44467f9d63444fadebf1f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761" y="104821"/>
            <a:ext cx="2543175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662" y="461639"/>
            <a:ext cx="9207099" cy="1363986"/>
          </a:xfrm>
        </p:spPr>
        <p:txBody>
          <a:bodyPr>
            <a:normAutofit fontScale="90000"/>
          </a:bodyPr>
          <a:lstStyle/>
          <a:p>
            <a:pPr lvl="0" algn="ctr" eaLnBrk="0" fontAlgn="t" hangingPunct="0">
              <a:lnSpc>
                <a:spcPct val="150000"/>
              </a:lnSpc>
              <a:spcAft>
                <a:spcPct val="0"/>
              </a:spcAft>
            </a:pPr>
            <a:r>
              <a:rPr lang="ru-RU" b="0" i="0" dirty="0" smtClean="0">
                <a:solidFill>
                  <a:srgbClr val="202020"/>
                </a:solidFill>
                <a:effectLst/>
                <a:latin typeface="Roboto"/>
              </a:rPr>
              <a:t>Современная школа</a:t>
            </a:r>
            <a:br>
              <a:rPr lang="ru-RU" b="0" i="0" dirty="0" smtClean="0">
                <a:solidFill>
                  <a:srgbClr val="202020"/>
                </a:solidFill>
                <a:effectLst/>
                <a:latin typeface="Roboto"/>
              </a:rPr>
            </a:br>
            <a:r>
              <a:rPr lang="ru-RU" altLang="ru-RU" sz="2200" b="1" dirty="0">
                <a:solidFill>
                  <a:srgbClr val="3F78B4"/>
                </a:solidFill>
                <a:latin typeface="Arial Narrow" panose="020B0606020202030204" pitchFamily="34" charset="0"/>
                <a:ea typeface="+mn-ea"/>
                <a:cs typeface="+mn-cs"/>
              </a:rPr>
              <a:t>Обеспечение возможности детям получать качественное общее образование в условиях, отвечающим современным требованиям</a:t>
            </a:r>
            <a:br>
              <a:rPr lang="ru-RU" altLang="ru-RU" sz="1600" b="1" dirty="0">
                <a:solidFill>
                  <a:srgbClr val="3F78B4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7835" y="1825625"/>
            <a:ext cx="11605998" cy="47704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Инновационная деятельность по реализации ФГОС</a:t>
            </a:r>
            <a:endParaRPr lang="ru-RU" b="1" dirty="0" smtClean="0"/>
          </a:p>
          <a:p>
            <a:pPr marL="0" indent="0">
              <a:buNone/>
            </a:pPr>
            <a:endParaRPr lang="ru-RU" b="1" dirty="0" smtClean="0"/>
          </a:p>
          <a:p>
            <a:pPr marL="0" indent="0" algn="ctr">
              <a:buNone/>
            </a:pPr>
            <a:endParaRPr lang="ru-RU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ru-RU" b="1" dirty="0" smtClean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912" y="2350856"/>
            <a:ext cx="11109691" cy="16775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530" y="4028366"/>
            <a:ext cx="6382977" cy="282963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xn--72-6kcuzpihjx2b4d.xn--p1ai/upload/iblock/036/0369d855ddc44467f9d63444fadebf1f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761" y="104821"/>
            <a:ext cx="2543175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662" y="461639"/>
            <a:ext cx="9207099" cy="1056443"/>
          </a:xfrm>
        </p:spPr>
        <p:txBody>
          <a:bodyPr>
            <a:normAutofit fontScale="90000"/>
          </a:bodyPr>
          <a:lstStyle/>
          <a:p>
            <a:pPr lvl="0" algn="ctr" eaLnBrk="0" fontAlgn="t" hangingPunct="0">
              <a:lnSpc>
                <a:spcPct val="100000"/>
              </a:lnSpc>
              <a:spcAft>
                <a:spcPct val="0"/>
              </a:spcAft>
            </a:pPr>
            <a:r>
              <a:rPr lang="ru-RU" b="0" i="0" dirty="0" smtClean="0">
                <a:solidFill>
                  <a:srgbClr val="202020"/>
                </a:solidFill>
                <a:effectLst/>
                <a:latin typeface="Roboto"/>
              </a:rPr>
              <a:t>Успех каждого ребенка</a:t>
            </a:r>
            <a:br>
              <a:rPr lang="ru-RU" b="0" i="0" dirty="0" smtClean="0">
                <a:solidFill>
                  <a:srgbClr val="202020"/>
                </a:solidFill>
                <a:effectLst/>
                <a:latin typeface="Roboto"/>
              </a:rPr>
            </a:br>
            <a:br>
              <a:rPr lang="ru-RU" altLang="ru-RU" sz="1600" b="1" dirty="0">
                <a:solidFill>
                  <a:srgbClr val="3F78B4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ru-RU" altLang="ru-RU" sz="2200" b="1" dirty="0">
                <a:solidFill>
                  <a:srgbClr val="3F78B4"/>
                </a:solidFill>
                <a:latin typeface="Arial Narrow" panose="020B0606020202030204" pitchFamily="34" charset="0"/>
                <a:ea typeface="+mn-ea"/>
                <a:cs typeface="+mn-cs"/>
              </a:rPr>
              <a:t>Самоопределение и профессиональная ориентация всех обучающихся</a:t>
            </a:r>
            <a:br>
              <a:rPr lang="ru-RU" altLang="ru-RU" sz="1600" b="1" dirty="0">
                <a:solidFill>
                  <a:srgbClr val="3F78B4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47" y="1435008"/>
            <a:ext cx="11605998" cy="4770483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endParaRPr lang="ru-RU" b="1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ru-RU" b="1" dirty="0" smtClean="0">
                <a:solidFill>
                  <a:prstClr val="black"/>
                </a:solidFill>
              </a:rPr>
              <a:t>Выбор будущей профессии</a:t>
            </a:r>
            <a:endParaRPr lang="ru-RU" b="1" dirty="0">
              <a:solidFill>
                <a:prstClr val="black"/>
              </a:solidFill>
            </a:endParaRPr>
          </a:p>
          <a:p>
            <a:pPr algn="just"/>
            <a:r>
              <a:rPr lang="ru-RU" dirty="0" smtClean="0"/>
              <a:t>внедрена единая модель профориентации школьников «Россия – мои горизонты»</a:t>
            </a:r>
            <a:r>
              <a:rPr lang="ru-RU" sz="1800" kern="100" dirty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ru-RU" dirty="0" smtClean="0"/>
          </a:p>
          <a:p>
            <a:pPr algn="just"/>
            <a:r>
              <a:rPr lang="ru-RU" dirty="0" smtClean="0"/>
              <a:t>67</a:t>
            </a:r>
            <a:r>
              <a:rPr lang="ru-RU" dirty="0" smtClean="0"/>
              <a:t>% </a:t>
            </a:r>
            <a:r>
              <a:rPr lang="ru-RU" dirty="0"/>
              <a:t>обучающихся 6-11 классов приняли участие в мероприятиях всероссийского проекта по профессиональной ориентации «Билет в будущее</a:t>
            </a:r>
            <a:r>
              <a:rPr lang="ru-RU" dirty="0" smtClean="0"/>
              <a:t>»</a:t>
            </a:r>
            <a:endParaRPr lang="ru-RU" dirty="0" smtClean="0"/>
          </a:p>
          <a:p>
            <a:pPr algn="just"/>
            <a:r>
              <a:rPr lang="ru-RU" dirty="0" smtClean="0"/>
              <a:t>100</a:t>
            </a:r>
            <a:r>
              <a:rPr lang="ru-RU" dirty="0" smtClean="0"/>
              <a:t>%  обучающихся 6-11 классов приняли участие в </a:t>
            </a:r>
            <a:r>
              <a:rPr lang="ru-RU" dirty="0"/>
              <a:t>открытых онлайн-уроках проекта «Шоу профессий</a:t>
            </a:r>
            <a:r>
              <a:rPr lang="ru-RU" dirty="0" smtClean="0"/>
              <a:t>», «</a:t>
            </a:r>
            <a:r>
              <a:rPr lang="ru-RU" dirty="0" err="1" smtClean="0"/>
              <a:t>Проектория</a:t>
            </a:r>
            <a:r>
              <a:rPr lang="ru-RU" dirty="0" smtClean="0"/>
              <a:t>»</a:t>
            </a:r>
            <a:endParaRPr lang="ru-RU" dirty="0" smtClean="0"/>
          </a:p>
          <a:p>
            <a:pPr marL="0" indent="0" algn="just">
              <a:buNone/>
            </a:pP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6617</Words>
  <Application>WPS Presentation</Application>
  <PresentationFormat>Широкоэкранный</PresentationFormat>
  <Paragraphs>195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2" baseType="lpstr">
      <vt:lpstr>Arial</vt:lpstr>
      <vt:lpstr>SimSun</vt:lpstr>
      <vt:lpstr>Wingdings</vt:lpstr>
      <vt:lpstr>Bahnschrift</vt:lpstr>
      <vt:lpstr>Arial</vt:lpstr>
      <vt:lpstr>Times New Roman</vt:lpstr>
      <vt:lpstr>Calibri</vt:lpstr>
      <vt:lpstr>Arial Narrow</vt:lpstr>
      <vt:lpstr>Roboto</vt:lpstr>
      <vt:lpstr>Microsoft YaHei</vt:lpstr>
      <vt:lpstr>Arial Unicode MS</vt:lpstr>
      <vt:lpstr>Calibri Light</vt:lpstr>
      <vt:lpstr>Тема Office</vt:lpstr>
      <vt:lpstr>Анализ  развития системы образования  по ключевым направлениям национального проекта «Образование» 2023 год</vt:lpstr>
      <vt:lpstr>Перспективы развития на 2023 год:</vt:lpstr>
      <vt:lpstr>МАОУ «Аромашевская СОШ им. В.Д. Кармацкого»:</vt:lpstr>
      <vt:lpstr>PowerPoint 演示文稿</vt:lpstr>
      <vt:lpstr>Современная школа Обеспечение возможности детям получать качественное общее образование в условиях, отвечающим современным требованиям </vt:lpstr>
      <vt:lpstr>Современная школа Обеспечение возможности детям получать качественное общее образование в условиях, отвечающим современным требованиям </vt:lpstr>
      <vt:lpstr>Современная школа Обеспечение возможности детям получать качественное общее образование в условиях, отвечающим современным требованиям </vt:lpstr>
      <vt:lpstr>Современная школа Обеспечение возможности детям получать качественное общее образование в условиях, отвечающим современным требованиям </vt:lpstr>
      <vt:lpstr>Успех каждого ребенка  Самоопределение и профессиональная ориентация всех обучающихся </vt:lpstr>
      <vt:lpstr>Успех каждого ребенка  Самоопределение и профессиональная ориентация всех обучающихся </vt:lpstr>
      <vt:lpstr>Успех каждого ребенка  Самоопределение и профессиональная ориентация всех обучающихся </vt:lpstr>
      <vt:lpstr> Мероприятия «Талант и успех» </vt:lpstr>
      <vt:lpstr>Успех каждого ребенка  Самоопределение и профессиональная ориентация всех обучающихся </vt:lpstr>
      <vt:lpstr>Успех каждого ребенка  Самоопределение и профессиональная ориентация всех обучающихся </vt:lpstr>
      <vt:lpstr>Цифровая образовательная среда Обеспечение реализации цифровой трансформации системы образования  </vt:lpstr>
      <vt:lpstr>Социальная активность Создание условий для развития и поддержки волонтерства  </vt:lpstr>
      <vt:lpstr>Патриотическое воспитание граждан РФ Воспитание гармонично развитой и социально ответственной личности на основе  духовно-нравственных ценностей народов Российской Федерации,  исторических и национально-культурных традиций  </vt:lpstr>
      <vt:lpstr>Патриотическое воспитание граждан РФ Воспитание гармонично развитой и социально ответственной личности на основе  духовно-нравственных ценностей народов Российской Федерации,  исторических и национально-культурных традиций  </vt:lpstr>
      <vt:lpstr>Перспективы развития системы образования в 2024 г.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 развития системы образования  по ключевым направлениям национального проекта «Образование» 2023 год</dc:title>
  <dc:creator>Пользователь</dc:creator>
  <cp:lastModifiedBy>Shool</cp:lastModifiedBy>
  <cp:revision>33</cp:revision>
  <cp:lastPrinted>2023-12-19T08:08:00Z</cp:lastPrinted>
  <dcterms:created xsi:type="dcterms:W3CDTF">2023-12-18T17:52:00Z</dcterms:created>
  <dcterms:modified xsi:type="dcterms:W3CDTF">2024-12-02T12:28:00Z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B31E1A6319224A17BF9F02EFF7A187C4_13</vt:lpwstr>
  </property>
  <property fmtid="{D5CDD505-2E9C-101B-9397-08002B2CF9AE}" pid="3" name="KSOProductBuildVer">
    <vt:lpwstr>1049-12.2.0.18911</vt:lpwstr>
  </property>
</Properties>
</file>