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8" r:id="rId2"/>
    <p:sldId id="275" r:id="rId3"/>
    <p:sldId id="289" r:id="rId4"/>
    <p:sldId id="296" r:id="rId5"/>
    <p:sldId id="295" r:id="rId6"/>
    <p:sldId id="291" r:id="rId7"/>
    <p:sldId id="292" r:id="rId8"/>
    <p:sldId id="294" r:id="rId9"/>
    <p:sldId id="287" r:id="rId10"/>
  </p:sldIdLst>
  <p:sldSz cx="9144000" cy="6858000" type="screen4x3"/>
  <p:notesSz cx="6834188" cy="99790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88C3B"/>
    <a:srgbClr val="FF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AB1E68-A839-4265-9BA9-625A92EEB9A7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F886D0-E63C-4591-8FCA-9F22478E9C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14EA84-5771-46CC-8E97-D8FA948E6D1D}" type="datetimeFigureOut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E33592-F41A-44F6-A144-25F12C7BBE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F82491-515B-47C2-99FB-D154C209E559}" type="slidenum">
              <a:rPr lang="ru-RU" altLang="ru-RU" smtClean="0">
                <a:latin typeface="Calibri" panose="020F0502020204030204" pitchFamily="34" charset="0"/>
              </a:rPr>
              <a:pPr/>
              <a:t>5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B7771-1CBE-486E-B604-4C406B65CEC8}" type="datetime1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4D9C-8A78-4B2A-9DAC-B5F0B1064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661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C8C7-5AB6-4A9B-BD23-ECBB240AEFBB}" type="datetime1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5957-A4A7-4EC8-BC3C-A0432035EB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454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8DA8-65BC-4344-B234-BCE2BD1BBD0B}" type="datetime1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B073-48C6-4ACD-BB6E-5C64FBDA1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274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80158-576A-4D67-88DF-E20EC4CAE8ED}" type="datetime1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552C-CC84-4702-A724-A497FBB94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724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F0C5-CCBE-4055-9924-ED28AD9DEABB}" type="datetime1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1AEA3-8F2C-4231-B27E-524631061A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73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5219-601E-43C4-84CA-46CBBDCDA62C}" type="datetime1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D1AEE-349F-421C-9572-6C93839840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72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76E4-E2DC-4FC2-B759-CE888C8839D3}" type="datetime1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97A6-AB37-41DD-9EAF-1D808CC8F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252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97D9D-4781-4D78-821B-7A6111CD0625}" type="datetime1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A5E9-7717-4928-84ED-010186E000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39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E175-A59D-4CFC-A316-6531C510948F}" type="datetime1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D2AE2-6494-4B55-BF4C-6BE91549E5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12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43C0-3FE2-415A-B204-5721B1564DAC}" type="datetime1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F023-1A7F-4950-A960-3FBE47759A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22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71204-6CB4-4947-A0DD-9358799D4A5B}" type="datetime1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DCC98-565B-4179-A3DA-8468F130CB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29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D50AB0-B438-4387-9F4C-7DE14725A5F8}" type="datetime1">
              <a:rPr lang="ru-RU"/>
              <a:pPr>
                <a:defRPr/>
              </a:pPr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2D30B0-5577-4061-B671-C2CE46520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971550" y="1455738"/>
            <a:ext cx="6769100" cy="1570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C3300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4800" dirty="0" smtClean="0">
                <a:solidFill>
                  <a:srgbClr val="28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мая – Всемирный день без табака</a:t>
            </a:r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52384"/>
            <a:ext cx="6192342" cy="287685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>
            <a:solidFill>
              <a:srgbClr val="CC33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8501063" y="0"/>
            <a:ext cx="642937" cy="7223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07950" y="115888"/>
            <a:ext cx="78835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Управление Федеральной службы по надзору в сфере </a:t>
            </a:r>
            <a:b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защиты прав потребителей и благополучия человека </a:t>
            </a:r>
            <a:b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по Тюменской области</a:t>
            </a:r>
          </a:p>
        </p:txBody>
      </p:sp>
      <p:sp>
        <p:nvSpPr>
          <p:cNvPr id="4102" name="Прямоугольник 6"/>
          <p:cNvSpPr>
            <a:spLocks noChangeArrowheads="1"/>
          </p:cNvSpPr>
          <p:nvPr/>
        </p:nvSpPr>
        <p:spPr bwMode="auto">
          <a:xfrm>
            <a:off x="6084888" y="6381750"/>
            <a:ext cx="3059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288C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авторство обязательна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6"/>
          <p:cNvSpPr>
            <a:spLocks noChangeArrowheads="1"/>
          </p:cNvSpPr>
          <p:nvPr/>
        </p:nvSpPr>
        <p:spPr bwMode="auto">
          <a:xfrm>
            <a:off x="4929188" y="214313"/>
            <a:ext cx="421481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anose="02020603050405020304" pitchFamily="18" charset="0"/>
              </a:rPr>
              <a:t> </a:t>
            </a:r>
            <a:endParaRPr lang="ru-RU" altLang="ru-RU" sz="140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0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3" name="Рисунок 7" descr="YFE9c5EBpzDHyoAqjtGmTbb59ggYGFFPLXLNlOv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/>
          <a:stretch>
            <a:fillRect/>
          </a:stretch>
        </p:blipFill>
        <p:spPr bwMode="auto">
          <a:xfrm>
            <a:off x="107950" y="1252538"/>
            <a:ext cx="8928100" cy="5216525"/>
          </a:xfrm>
          <a:prstGeom prst="rect">
            <a:avLst/>
          </a:prstGeom>
          <a:noFill/>
          <a:ln w="19050">
            <a:solidFill>
              <a:srgbClr val="288C3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8501063" y="0"/>
            <a:ext cx="642937" cy="7223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385763"/>
            <a:ext cx="7791450" cy="554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288C3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30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ВСЕГДА ВРЕДИТ ЗДОРОВЬЮ!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5FA818-FFCB-4037-906B-A7A19DFBCFFF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pic>
        <p:nvPicPr>
          <p:cNvPr id="6147" name="Picture 2" descr="https://avatars.mds.yandex.net/get-zen_doc/169683/pub_5ac7ba1c1410c3ab84589823_5ac7ba47c3321b8a7c25432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22313"/>
            <a:ext cx="8785225" cy="6051550"/>
          </a:xfrm>
          <a:prstGeom prst="rect">
            <a:avLst/>
          </a:prstGeom>
          <a:noFill/>
          <a:ln w="19050">
            <a:solidFill>
              <a:srgbClr val="288C3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1042988" y="98425"/>
            <a:ext cx="6726237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288C3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СОСТОИТ СИГАРЕТА</a:t>
            </a:r>
          </a:p>
        </p:txBody>
      </p:sp>
      <p:pic>
        <p:nvPicPr>
          <p:cNvPr id="3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8589963" y="0"/>
            <a:ext cx="554037" cy="6223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CE885C-B8B2-4D2B-9596-22EBBC1DAFF9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2" descr="Download курения images for fr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1"/>
          <a:stretch>
            <a:fillRect/>
          </a:stretch>
        </p:blipFill>
        <p:spPr>
          <a:xfrm>
            <a:off x="852488" y="938213"/>
            <a:ext cx="6734175" cy="5924550"/>
          </a:xfrm>
          <a:noFill/>
        </p:spPr>
      </p:pic>
      <p:pic>
        <p:nvPicPr>
          <p:cNvPr id="6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8572500" y="0"/>
            <a:ext cx="571500" cy="6286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Заголовок 15"/>
          <p:cNvSpPr>
            <a:spLocks noGrp="1"/>
          </p:cNvSpPr>
          <p:nvPr>
            <p:ph type="title"/>
          </p:nvPr>
        </p:nvSpPr>
        <p:spPr>
          <a:xfrm>
            <a:off x="179388" y="115888"/>
            <a:ext cx="8229600" cy="76835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288C3B"/>
            </a:solidFill>
          </a:ln>
        </p:spPr>
        <p:txBody>
          <a:bodyPr/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ВЛИЯНИЕ КУРЕНИЯ НА ОРГАНИЗМ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5219700"/>
            <a:ext cx="5540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10" descr="сигареты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978150"/>
            <a:ext cx="18653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Заголовок 15"/>
          <p:cNvSpPr>
            <a:spLocks noGrp="1"/>
          </p:cNvSpPr>
          <p:nvPr>
            <p:ph type="title"/>
          </p:nvPr>
        </p:nvSpPr>
        <p:spPr>
          <a:xfrm>
            <a:off x="269875" y="285750"/>
            <a:ext cx="8229600" cy="57150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288C3B"/>
            </a:solidFill>
          </a:ln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 АНАЛОГОВ ТАБАЧНОЙ ПРОДУКЦИИ</a:t>
            </a:r>
          </a:p>
        </p:txBody>
      </p:sp>
      <p:sp>
        <p:nvSpPr>
          <p:cNvPr id="81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FB6DF4-CCD9-43E0-9296-176186710809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pic>
        <p:nvPicPr>
          <p:cNvPr id="17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8572500" y="0"/>
            <a:ext cx="571500" cy="6286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199" name="Прямоугольник 17"/>
          <p:cNvSpPr>
            <a:spLocks noChangeArrowheads="1"/>
          </p:cNvSpPr>
          <p:nvPr/>
        </p:nvSpPr>
        <p:spPr bwMode="auto">
          <a:xfrm>
            <a:off x="266700" y="1025525"/>
            <a:ext cx="8459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Вейперы</a:t>
            </a:r>
            <a:r>
              <a:rPr lang="ru-RU" altLang="ru-RU" sz="1600" i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новый вид курильщиков, которые курят не обычные сигареты, а сигареты с электронной начинкой, уверенные в том, что пар, который они вдыхают менее вреден, чем табачный дым</a:t>
            </a:r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00" name="TextBox 6"/>
          <p:cNvSpPr txBox="1">
            <a:spLocks noChangeArrowheads="1"/>
          </p:cNvSpPr>
          <p:nvPr/>
        </p:nvSpPr>
        <p:spPr bwMode="auto">
          <a:xfrm>
            <a:off x="2195513" y="1773238"/>
            <a:ext cx="4151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канцерогенов и токсинов</a:t>
            </a:r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1069975" y="2663825"/>
            <a:ext cx="3024188" cy="354488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</a:t>
            </a:r>
          </a:p>
          <a:p>
            <a:pPr>
              <a:defRPr/>
            </a:pPr>
            <a:r>
              <a:rPr lang="ru-RU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Формацельдегид</a:t>
            </a:r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Ацетилацетон</a:t>
            </a:r>
          </a:p>
          <a:p>
            <a:pPr>
              <a:defRPr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Нитрозамины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Диацетил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Свинец</a:t>
            </a: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Никель</a:t>
            </a: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Хром</a:t>
            </a: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Цинк</a:t>
            </a:r>
          </a:p>
          <a:p>
            <a:pPr>
              <a:defRPr/>
            </a:pPr>
            <a:r>
              <a:rPr lang="ru-RU" alt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(е-сигареты до конца не изучены)</a:t>
            </a:r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5545138" y="2574925"/>
            <a:ext cx="3289300" cy="3846513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</a:t>
            </a:r>
          </a:p>
          <a:p>
            <a:pPr>
              <a:defRPr/>
            </a:pPr>
            <a:r>
              <a:rPr lang="ru-RU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Формацельдегид</a:t>
            </a:r>
            <a:endParaRPr lang="ru-RU" alt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Ацетилацетон</a:t>
            </a:r>
          </a:p>
          <a:p>
            <a:pPr>
              <a:defRPr/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Монооксид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углерода</a:t>
            </a: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Ароматические амины</a:t>
            </a: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Синильная кислота</a:t>
            </a: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 азота</a:t>
            </a: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Бутадиен</a:t>
            </a: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Метанол</a:t>
            </a: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Бензол</a:t>
            </a:r>
          </a:p>
          <a:p>
            <a:pPr>
              <a:defRPr/>
            </a:pPr>
            <a:r>
              <a:rPr lang="ru-RU" alt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более 200 ядовитых соединений</a:t>
            </a:r>
          </a:p>
        </p:txBody>
      </p:sp>
      <p:pic>
        <p:nvPicPr>
          <p:cNvPr id="820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514600"/>
            <a:ext cx="3937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Box 1"/>
          <p:cNvSpPr txBox="1">
            <a:spLocks noChangeArrowheads="1"/>
          </p:cNvSpPr>
          <p:nvPr/>
        </p:nvSpPr>
        <p:spPr bwMode="auto">
          <a:xfrm>
            <a:off x="1238250" y="2205038"/>
            <a:ext cx="282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сигарета </a:t>
            </a:r>
          </a:p>
        </p:txBody>
      </p:sp>
      <p:sp>
        <p:nvSpPr>
          <p:cNvPr id="8205" name="TextBox 12"/>
          <p:cNvSpPr txBox="1">
            <a:spLocks noChangeArrowheads="1"/>
          </p:cNvSpPr>
          <p:nvPr/>
        </p:nvSpPr>
        <p:spPr bwMode="auto">
          <a:xfrm>
            <a:off x="6227763" y="2144713"/>
            <a:ext cx="2211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Обычная сигарета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809F2F-5CC1-45D1-9D09-B30DC8BB1129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pic>
        <p:nvPicPr>
          <p:cNvPr id="10243" name="Рисунок 14" descr="Hj96hXgLzZ1NIVAywlW5qg2OreX85AUUQ2fp1FO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8572500" y="0"/>
            <a:ext cx="571500" cy="6286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0"/>
          <p:cNvSpPr>
            <a:spLocks noChangeArrowheads="1"/>
          </p:cNvSpPr>
          <p:nvPr/>
        </p:nvSpPr>
        <p:spPr bwMode="auto">
          <a:xfrm>
            <a:off x="179388" y="1098550"/>
            <a:ext cx="77263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23.02.2013 г. №15-ФЗ «Об охране здоровья граждан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>
                <a:latin typeface="Times New Roman" panose="02020603050405020304" pitchFamily="18" charset="0"/>
                <a:cs typeface="Times New Roman" panose="02020603050405020304" pitchFamily="18" charset="0"/>
              </a:rPr>
              <a:t> от воздействия окружающего табачного дыма и последствий потребления табака»</a:t>
            </a:r>
            <a:endParaRPr lang="ru-RU" altLang="ru-RU" sz="15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B313DC-1C2E-43A2-906E-B68C66BBCB8E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pic>
        <p:nvPicPr>
          <p:cNvPr id="17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8572500" y="0"/>
            <a:ext cx="571500" cy="6286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179388" y="82550"/>
            <a:ext cx="7983537" cy="954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288C3B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КУРИТЬ – это не только вредно,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и противозаконно</a:t>
            </a:r>
            <a:endParaRPr lang="ru-RU" altLang="ru-RU" sz="1600" b="1" dirty="0" smtClean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Прямоугольник 11"/>
          <p:cNvSpPr>
            <a:spLocks noChangeArrowheads="1"/>
          </p:cNvSpPr>
          <p:nvPr/>
        </p:nvSpPr>
        <p:spPr bwMode="auto">
          <a:xfrm>
            <a:off x="1211263" y="5792788"/>
            <a:ext cx="599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потребление табака несовершеннолетними!</a:t>
            </a:r>
          </a:p>
        </p:txBody>
      </p:sp>
      <p:pic>
        <p:nvPicPr>
          <p:cNvPr id="11271" name="Рисунок 4" descr="не курит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5467350"/>
            <a:ext cx="13874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25"/>
          <a:stretch/>
        </p:blipFill>
        <p:spPr>
          <a:xfrm>
            <a:off x="683568" y="1793263"/>
            <a:ext cx="7344816" cy="3956670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71463" y="260350"/>
            <a:ext cx="8229600" cy="61595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288C3B"/>
            </a:solidFill>
          </a:ln>
        </p:spPr>
        <p:txBody>
          <a:bodyPr/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В ПОЛЬЗУ ЗДОРОВЫХ ПРИВЫЧЕК</a:t>
            </a:r>
          </a:p>
        </p:txBody>
      </p:sp>
      <p:pic>
        <p:nvPicPr>
          <p:cNvPr id="7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8501063" y="0"/>
            <a:ext cx="642937" cy="7223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229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t="26022" r="4523" b="12347"/>
          <a:stretch>
            <a:fillRect/>
          </a:stretch>
        </p:blipFill>
        <p:spPr bwMode="auto">
          <a:xfrm>
            <a:off x="1319213" y="1022350"/>
            <a:ext cx="6337300" cy="3671888"/>
          </a:xfrm>
          <a:prstGeom prst="rect">
            <a:avLst/>
          </a:prstGeom>
          <a:noFill/>
          <a:ln w="19050">
            <a:solidFill>
              <a:srgbClr val="288C3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4797425"/>
            <a:ext cx="7608887" cy="193198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– вред здоровью!</a:t>
            </a:r>
          </a:p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курить – единственный здоровый выбор</a:t>
            </a:r>
          </a:p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безопасного курения</a:t>
            </a:r>
          </a:p>
          <a:p>
            <a:pPr>
              <a:defRPr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Вейп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кальян,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 нагревания табака 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являются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альтернативой сигареты</a:t>
            </a:r>
          </a:p>
          <a:p>
            <a:pPr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позволяйте курить в вашем присутствии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1476375" y="1700213"/>
            <a:ext cx="6048375" cy="25844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5400" b="1" dirty="0" smtClean="0">
                <a:solidFill>
                  <a:srgbClr val="288C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здоровы!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rgbClr val="288C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sz="5400" b="1" dirty="0">
                <a:solidFill>
                  <a:srgbClr val="288C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</a:t>
            </a:r>
            <a:r>
              <a:rPr lang="ru-RU" sz="5400" b="1" dirty="0" smtClean="0">
                <a:solidFill>
                  <a:srgbClr val="288C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5400" b="1" dirty="0">
              <a:solidFill>
                <a:srgbClr val="288C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107950" y="17463"/>
            <a:ext cx="1081088" cy="1214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3316" name="Picture 6" descr="Девять правил для тех, кто бросает курить — Газета «Калужская неделя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371975"/>
            <a:ext cx="325278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3531</TotalTime>
  <Words>220</Words>
  <Application>Microsoft Office PowerPoint</Application>
  <PresentationFormat>Экран (4:3)</PresentationFormat>
  <Paragraphs>54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НЕГАТИВНОЕ ВЛИЯНИЕ КУРЕНИЯ НА ОРГАНИЗМ ЧЕЛОВЕКА</vt:lpstr>
      <vt:lpstr>ВРЕД АНАЛОГОВ ТАБАЧНОЙ ПРОДУКЦИИ</vt:lpstr>
      <vt:lpstr>Презентация PowerPoint</vt:lpstr>
      <vt:lpstr>Презентация PowerPoint</vt:lpstr>
      <vt:lpstr>ВЫБОР В ПОЛЬЗУ ЗДОРОВЫХ ПРИВЫЧЕК</vt:lpstr>
      <vt:lpstr>Презентация PowerPoint</vt:lpstr>
    </vt:vector>
  </TitlesOfParts>
  <Company>RPN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301</cp:revision>
  <cp:lastPrinted>2021-11-16T10:28:55Z</cp:lastPrinted>
  <dcterms:created xsi:type="dcterms:W3CDTF">2015-09-07T08:27:03Z</dcterms:created>
  <dcterms:modified xsi:type="dcterms:W3CDTF">2022-05-26T08:54:34Z</dcterms:modified>
</cp:coreProperties>
</file>